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1" r:id="rId3"/>
    <p:sldId id="262" r:id="rId4"/>
    <p:sldId id="264" r:id="rId5"/>
    <p:sldId id="263" r:id="rId6"/>
    <p:sldId id="287" r:id="rId7"/>
    <p:sldId id="292" r:id="rId8"/>
    <p:sldId id="267" r:id="rId9"/>
    <p:sldId id="268" r:id="rId10"/>
    <p:sldId id="269" r:id="rId11"/>
    <p:sldId id="270" r:id="rId12"/>
    <p:sldId id="271" r:id="rId13"/>
    <p:sldId id="272" r:id="rId14"/>
    <p:sldId id="273" r:id="rId15"/>
    <p:sldId id="276" r:id="rId16"/>
    <p:sldId id="277" r:id="rId17"/>
    <p:sldId id="291" r:id="rId18"/>
    <p:sldId id="278" r:id="rId19"/>
    <p:sldId id="284" r:id="rId20"/>
    <p:sldId id="281" r:id="rId21"/>
    <p:sldId id="286" r:id="rId22"/>
    <p:sldId id="289" r:id="rId23"/>
    <p:sldId id="293" r:id="rId24"/>
    <p:sldId id="285" r:id="rId25"/>
    <p:sldId id="282" r:id="rId26"/>
    <p:sldId id="294" r:id="rId27"/>
    <p:sldId id="290" r:id="rId28"/>
    <p:sldId id="260"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57E"/>
    <a:srgbClr val="16718E"/>
    <a:srgbClr val="13627B"/>
    <a:srgbClr val="115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7" d="100"/>
          <a:sy n="97" d="100"/>
        </p:scale>
        <p:origin x="-11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1 - Osposobljavanje</c:v>
                </c:pt>
              </c:strCache>
            </c:strRef>
          </c:tx>
          <c:invertIfNegative val="0"/>
          <c:cat>
            <c:numRef>
              <c:f>Sheet1!$A$2:$A$5</c:f>
              <c:numCache>
                <c:formatCode>General</c:formatCode>
                <c:ptCount val="4"/>
                <c:pt idx="0">
                  <c:v>2011</c:v>
                </c:pt>
                <c:pt idx="1">
                  <c:v>2012</c:v>
                </c:pt>
                <c:pt idx="2">
                  <c:v>2013</c:v>
                </c:pt>
                <c:pt idx="3">
                  <c:v>2014</c:v>
                </c:pt>
              </c:numCache>
            </c:numRef>
          </c:cat>
          <c:val>
            <c:numRef>
              <c:f>Sheet1!$B$2:$B$5</c:f>
              <c:numCache>
                <c:formatCode>#,##0.00</c:formatCode>
                <c:ptCount val="4"/>
                <c:pt idx="0">
                  <c:v>2004000</c:v>
                </c:pt>
                <c:pt idx="1">
                  <c:v>1370000</c:v>
                </c:pt>
                <c:pt idx="2">
                  <c:v>1585000</c:v>
                </c:pt>
                <c:pt idx="3">
                  <c:v>1441600</c:v>
                </c:pt>
              </c:numCache>
            </c:numRef>
          </c:val>
        </c:ser>
        <c:ser>
          <c:idx val="1"/>
          <c:order val="1"/>
          <c:tx>
            <c:strRef>
              <c:f>Sheet1!$C$1</c:f>
              <c:strCache>
                <c:ptCount val="1"/>
                <c:pt idx="0">
                  <c:v>2 - Table</c:v>
                </c:pt>
              </c:strCache>
            </c:strRef>
          </c:tx>
          <c:invertIfNegative val="0"/>
          <c:cat>
            <c:numRef>
              <c:f>Sheet1!$A$2:$A$5</c:f>
              <c:numCache>
                <c:formatCode>General</c:formatCode>
                <c:ptCount val="4"/>
                <c:pt idx="0">
                  <c:v>2011</c:v>
                </c:pt>
                <c:pt idx="1">
                  <c:v>2012</c:v>
                </c:pt>
                <c:pt idx="2">
                  <c:v>2013</c:v>
                </c:pt>
                <c:pt idx="3">
                  <c:v>2014</c:v>
                </c:pt>
              </c:numCache>
            </c:numRef>
          </c:cat>
          <c:val>
            <c:numRef>
              <c:f>Sheet1!$C$2:$C$5</c:f>
              <c:numCache>
                <c:formatCode>#,##0.00</c:formatCode>
                <c:ptCount val="4"/>
                <c:pt idx="0">
                  <c:v>4646000</c:v>
                </c:pt>
                <c:pt idx="1">
                  <c:v>5280000</c:v>
                </c:pt>
                <c:pt idx="2">
                  <c:v>7915000</c:v>
                </c:pt>
                <c:pt idx="3">
                  <c:v>8058400</c:v>
                </c:pt>
              </c:numCache>
            </c:numRef>
          </c:val>
        </c:ser>
        <c:dLbls>
          <c:showLegendKey val="0"/>
          <c:showVal val="0"/>
          <c:showCatName val="0"/>
          <c:showSerName val="0"/>
          <c:showPercent val="0"/>
          <c:showBubbleSize val="0"/>
        </c:dLbls>
        <c:gapWidth val="150"/>
        <c:shape val="box"/>
        <c:axId val="23194240"/>
        <c:axId val="23196032"/>
        <c:axId val="0"/>
      </c:bar3DChart>
      <c:catAx>
        <c:axId val="23194240"/>
        <c:scaling>
          <c:orientation val="minMax"/>
        </c:scaling>
        <c:delete val="0"/>
        <c:axPos val="b"/>
        <c:numFmt formatCode="General" sourceLinked="1"/>
        <c:majorTickMark val="out"/>
        <c:minorTickMark val="none"/>
        <c:tickLblPos val="nextTo"/>
        <c:crossAx val="23196032"/>
        <c:crosses val="autoZero"/>
        <c:auto val="1"/>
        <c:lblAlgn val="ctr"/>
        <c:lblOffset val="100"/>
        <c:noMultiLvlLbl val="0"/>
      </c:catAx>
      <c:valAx>
        <c:axId val="23196032"/>
        <c:scaling>
          <c:orientation val="minMax"/>
        </c:scaling>
        <c:delete val="0"/>
        <c:axPos val="l"/>
        <c:majorGridlines/>
        <c:numFmt formatCode="0%" sourceLinked="1"/>
        <c:majorTickMark val="out"/>
        <c:minorTickMark val="none"/>
        <c:tickLblPos val="nextTo"/>
        <c:crossAx val="23194240"/>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Prijave</c:v>
                </c:pt>
              </c:strCache>
            </c:strRef>
          </c:tx>
          <c:explosion val="25"/>
          <c:dLbls>
            <c:showLegendKey val="0"/>
            <c:showVal val="1"/>
            <c:showCatName val="0"/>
            <c:showSerName val="0"/>
            <c:showPercent val="0"/>
            <c:showBubbleSize val="0"/>
            <c:showLeaderLines val="1"/>
          </c:dLbls>
          <c:cat>
            <c:strRef>
              <c:f>Sheet1!$A$2:$A$4</c:f>
              <c:strCache>
                <c:ptCount val="3"/>
                <c:pt idx="0">
                  <c:v>Gradovi/Opštine</c:v>
                </c:pt>
                <c:pt idx="1">
                  <c:v>Mesne zajednice</c:v>
                </c:pt>
                <c:pt idx="2">
                  <c:v>Ostale org. i ustanove</c:v>
                </c:pt>
              </c:strCache>
            </c:strRef>
          </c:cat>
          <c:val>
            <c:numRef>
              <c:f>Sheet1!$B$2:$B$4</c:f>
              <c:numCache>
                <c:formatCode>General</c:formatCode>
                <c:ptCount val="3"/>
                <c:pt idx="0">
                  <c:v>11</c:v>
                </c:pt>
                <c:pt idx="1">
                  <c:v>59</c:v>
                </c:pt>
                <c:pt idx="2">
                  <c:v>39</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BA24AC9-9A12-4FED-A269-205891FB109E}" type="datetimeFigureOut">
              <a:rPr lang="en-US" smtClean="0"/>
              <a:t>8/4/2014</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6CAC7A5-F38B-4788-A378-7EF4848C33CE}" type="slidenum">
              <a:rPr lang="en-US" smtClean="0"/>
              <a:t>‹#›</a:t>
            </a:fld>
            <a:endParaRPr lang="en-US"/>
          </a:p>
        </p:txBody>
      </p:sp>
    </p:spTree>
    <p:extLst>
      <p:ext uri="{BB962C8B-B14F-4D97-AF65-F5344CB8AC3E}">
        <p14:creationId xmlns:p14="http://schemas.microsoft.com/office/powerpoint/2010/main" val="22353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3A1CE56A-5DFB-4E4C-A7B6-B64FE7E79328}" type="datetimeFigureOut">
              <a:rPr lang="en-US" smtClean="0"/>
              <a:t>8/4/2014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C359150-D064-412D-BB62-1A5CA334AAA5}" type="slidenum">
              <a:rPr lang="en-US" smtClean="0"/>
              <a:t>‹#›</a:t>
            </a:fld>
            <a:endParaRPr lang="en-US"/>
          </a:p>
        </p:txBody>
      </p:sp>
    </p:spTree>
    <p:extLst>
      <p:ext uri="{BB962C8B-B14F-4D97-AF65-F5344CB8AC3E}">
        <p14:creationId xmlns:p14="http://schemas.microsoft.com/office/powerpoint/2010/main" val="115636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59150-D064-412D-BB62-1A5CA334AAA5}" type="slidenum">
              <a:rPr lang="en-US" smtClean="0"/>
              <a:t>26</a:t>
            </a:fld>
            <a:endParaRPr lang="en-US"/>
          </a:p>
        </p:txBody>
      </p:sp>
    </p:spTree>
    <p:extLst>
      <p:ext uri="{BB962C8B-B14F-4D97-AF65-F5344CB8AC3E}">
        <p14:creationId xmlns:p14="http://schemas.microsoft.com/office/powerpoint/2010/main" val="356819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348880"/>
            <a:ext cx="7772400" cy="1470025"/>
          </a:xfrm>
        </p:spPr>
        <p:txBody>
          <a:bodyPr/>
          <a:lstStyle>
            <a:lvl1pPr algn="l">
              <a:defRPr>
                <a:solidFill>
                  <a:schemeClr val="bg1"/>
                </a:solidFill>
              </a:defRPr>
            </a:lvl1pPr>
          </a:lstStyle>
          <a:p>
            <a:pPr>
              <a:defRPr/>
            </a:pPr>
            <a:r>
              <a:rPr lang="en-US" sz="4400" b="1" dirty="0" err="1" smtClean="0">
                <a:solidFill>
                  <a:schemeClr val="bg1"/>
                </a:solidFill>
                <a:latin typeface="+mj-lt"/>
              </a:rPr>
              <a:t>Slu</a:t>
            </a:r>
            <a:r>
              <a:rPr lang="sr-Latn-RS" sz="4400" b="1" dirty="0" smtClean="0">
                <a:solidFill>
                  <a:schemeClr val="bg1"/>
                </a:solidFill>
                <a:latin typeface="+mj-lt"/>
              </a:rPr>
              <a:t>žbena upotreba jezika i pisma na teritoriji AP Vojvodine</a:t>
            </a:r>
            <a:endParaRPr lang="en-US" sz="4400" b="1" dirty="0">
              <a:solidFill>
                <a:schemeClr val="bg1"/>
              </a:solidFill>
              <a:latin typeface="+mj-lt"/>
            </a:endParaRPr>
          </a:p>
        </p:txBody>
      </p:sp>
      <p:sp>
        <p:nvSpPr>
          <p:cNvPr id="3" name="Subtitle 2"/>
          <p:cNvSpPr>
            <a:spLocks noGrp="1"/>
          </p:cNvSpPr>
          <p:nvPr>
            <p:ph type="subTitle" idx="1" hasCustomPrompt="1"/>
          </p:nvPr>
        </p:nvSpPr>
        <p:spPr>
          <a:xfrm>
            <a:off x="611560" y="4653136"/>
            <a:ext cx="7848872" cy="1752600"/>
          </a:xfrm>
        </p:spPr>
        <p:txBody>
          <a:bodyPr>
            <a:normAutofit/>
          </a:bodyPr>
          <a:lstStyle>
            <a:lvl1pPr marL="0" indent="0" algn="l">
              <a:buNone/>
              <a:defRPr lang="en-US" sz="28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sr-Latn-RS" sz="3200" b="1" dirty="0" smtClean="0">
                <a:solidFill>
                  <a:schemeClr val="bg1"/>
                </a:solidFill>
                <a:latin typeface="+mj-lt"/>
              </a:rPr>
              <a:t>Nyilas Mih</a:t>
            </a:r>
            <a:r>
              <a:rPr lang="hu-HU" sz="3200" b="1" dirty="0" smtClean="0">
                <a:solidFill>
                  <a:schemeClr val="bg1"/>
                </a:solidFill>
                <a:latin typeface="+mj-lt"/>
              </a:rPr>
              <a:t>ály</a:t>
            </a:r>
            <a:r>
              <a:rPr lang="ru-RU" sz="3200" b="1" dirty="0" smtClean="0">
                <a:solidFill>
                  <a:schemeClr val="bg1"/>
                </a:solidFill>
                <a:latin typeface="+mj-lt"/>
              </a:rPr>
              <a:t>,</a:t>
            </a:r>
          </a:p>
          <a:p>
            <a:pPr>
              <a:defRPr/>
            </a:pPr>
            <a:r>
              <a:rPr lang="hu-HU" sz="2400" dirty="0" smtClean="0">
                <a:solidFill>
                  <a:schemeClr val="bg1"/>
                </a:solidFill>
                <a:latin typeface="+mj-lt"/>
              </a:rPr>
              <a:t>potpredsednik Pokrajinske vlade</a:t>
            </a:r>
            <a:br>
              <a:rPr lang="hu-HU" sz="2400" dirty="0" smtClean="0">
                <a:solidFill>
                  <a:schemeClr val="bg1"/>
                </a:solidFill>
                <a:latin typeface="+mj-lt"/>
              </a:rPr>
            </a:br>
            <a:r>
              <a:rPr lang="hu-HU" sz="2400" dirty="0" smtClean="0">
                <a:solidFill>
                  <a:schemeClr val="bg1"/>
                </a:solidFill>
                <a:latin typeface="+mj-lt"/>
              </a:rPr>
              <a:t>pokrajinski sekretar za obrazovanje, upravu i nacionalne zajednice</a:t>
            </a:r>
            <a:endParaRPr lang="en-US" sz="2400" dirty="0">
              <a:solidFill>
                <a:schemeClr val="bg1"/>
              </a:solidFill>
              <a:latin typeface="+mj-lt"/>
            </a:endParaRPr>
          </a:p>
        </p:txBody>
      </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609600"/>
            <a:ext cx="7953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571625" y="739775"/>
            <a:ext cx="3962400" cy="892175"/>
          </a:xfrm>
          <a:prstGeom prst="rect">
            <a:avLst/>
          </a:prstGeom>
          <a:noFill/>
        </p:spPr>
        <p:txBody>
          <a:bodyPr>
            <a:spAutoFit/>
          </a:bodyPr>
          <a:lstStyle/>
          <a:p>
            <a:pPr>
              <a:defRPr/>
            </a:pPr>
            <a:r>
              <a:rPr lang="sr-Latn-RS" sz="1300" dirty="0">
                <a:solidFill>
                  <a:schemeClr val="bg1"/>
                </a:solidFill>
                <a:latin typeface="+mn-lt"/>
              </a:rPr>
              <a:t>REPUBLIKA SRBIJA</a:t>
            </a:r>
            <a:br>
              <a:rPr lang="sr-Latn-RS" sz="1300" dirty="0">
                <a:solidFill>
                  <a:schemeClr val="bg1"/>
                </a:solidFill>
                <a:latin typeface="+mn-lt"/>
              </a:rPr>
            </a:br>
            <a:r>
              <a:rPr lang="sr-Latn-RS" sz="1300" dirty="0">
                <a:solidFill>
                  <a:schemeClr val="bg1"/>
                </a:solidFill>
                <a:latin typeface="+mn-lt"/>
              </a:rPr>
              <a:t>AUTONOMNA POKRAJINA VOJVODINA</a:t>
            </a:r>
            <a:br>
              <a:rPr lang="sr-Latn-RS" sz="1300" dirty="0">
                <a:solidFill>
                  <a:schemeClr val="bg1"/>
                </a:solidFill>
                <a:latin typeface="+mn-lt"/>
              </a:rPr>
            </a:br>
            <a:r>
              <a:rPr lang="sr-Latn-RS" sz="1300" dirty="0">
                <a:solidFill>
                  <a:schemeClr val="bg1"/>
                </a:solidFill>
                <a:latin typeface="+mn-lt"/>
              </a:rPr>
              <a:t>Pokrajinski sekretarijat za obrazovanje, upravu i nacionalne zajenice</a:t>
            </a:r>
            <a:endParaRPr lang="en-US" sz="1300" dirty="0">
              <a:solidFill>
                <a:schemeClr val="bg1"/>
              </a:solidFill>
              <a:latin typeface="+mn-lt"/>
            </a:endParaRPr>
          </a:p>
        </p:txBody>
      </p:sp>
    </p:spTree>
    <p:extLst>
      <p:ext uri="{BB962C8B-B14F-4D97-AF65-F5344CB8AC3E}">
        <p14:creationId xmlns:p14="http://schemas.microsoft.com/office/powerpoint/2010/main" val="901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0DD23-54AD-4B03-9EB7-A70C5C16F7C9}" type="datetimeFigureOut">
              <a:rPr lang="en-US" smtClean="0"/>
              <a:t>8/4/2014</a:t>
            </a:fld>
            <a:endParaRPr lang="en-US"/>
          </a:p>
        </p:txBody>
      </p:sp>
      <p:sp>
        <p:nvSpPr>
          <p:cNvPr id="6" name="Slide Number Placeholder 5"/>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9583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0DD23-54AD-4B03-9EB7-A70C5C16F7C9}" type="datetimeFigureOut">
              <a:rPr lang="en-US" smtClean="0"/>
              <a:pPr/>
              <a:t>8/4/2014</a:t>
            </a:fld>
            <a:endParaRPr lang="en-US" dirty="0"/>
          </a:p>
        </p:txBody>
      </p:sp>
      <p:sp>
        <p:nvSpPr>
          <p:cNvPr id="8" name="Slide Number Placeholder 7"/>
          <p:cNvSpPr>
            <a:spLocks noGrp="1"/>
          </p:cNvSpPr>
          <p:nvPr>
            <p:ph type="sldNum" sz="quarter" idx="11"/>
          </p:nvPr>
        </p:nvSpPr>
        <p:spPr/>
        <p:txBody>
          <a:bodyPr/>
          <a:lstStyle/>
          <a:p>
            <a:fld id="{9BC03179-419F-485A-AF25-2D704A17D98D}" type="slidenum">
              <a:rPr lang="en-US" smtClean="0"/>
              <a:pPr/>
              <a:t>‹#›</a:t>
            </a:fld>
            <a:endParaRPr lang="en-US" dirty="0"/>
          </a:p>
        </p:txBody>
      </p:sp>
    </p:spTree>
    <p:extLst>
      <p:ext uri="{BB962C8B-B14F-4D97-AF65-F5344CB8AC3E}">
        <p14:creationId xmlns:p14="http://schemas.microsoft.com/office/powerpoint/2010/main" val="224286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0DD23-54AD-4B03-9EB7-A70C5C16F7C9}" type="datetimeFigureOut">
              <a:rPr lang="en-US" smtClean="0"/>
              <a:t>8/4/2014</a:t>
            </a:fld>
            <a:endParaRPr lang="en-US"/>
          </a:p>
        </p:txBody>
      </p:sp>
      <p:sp>
        <p:nvSpPr>
          <p:cNvPr id="6" name="Slide Number Placeholder 5"/>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219034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0DD23-54AD-4B03-9EB7-A70C5C16F7C9}" type="datetimeFigureOut">
              <a:rPr lang="en-US" smtClean="0"/>
              <a:t>8/4/2014</a:t>
            </a:fld>
            <a:endParaRPr lang="en-US"/>
          </a:p>
        </p:txBody>
      </p:sp>
      <p:sp>
        <p:nvSpPr>
          <p:cNvPr id="6" name="Slide Number Placeholder 5"/>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61624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0DD23-54AD-4B03-9EB7-A70C5C16F7C9}" type="datetimeFigureOut">
              <a:rPr lang="en-US" smtClean="0"/>
              <a:t>8/4/2014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84054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0DD23-54AD-4B03-9EB7-A70C5C16F7C9}" type="datetimeFigureOut">
              <a:rPr lang="en-US" smtClean="0"/>
              <a:t>8/4/2014</a:t>
            </a:fld>
            <a:endParaRPr lang="en-US"/>
          </a:p>
        </p:txBody>
      </p:sp>
      <p:sp>
        <p:nvSpPr>
          <p:cNvPr id="9" name="Slide Number Placeholder 8"/>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88949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0DD23-54AD-4B03-9EB7-A70C5C16F7C9}" type="datetimeFigureOut">
              <a:rPr lang="en-US" smtClean="0"/>
              <a:t>8/4/2014</a:t>
            </a:fld>
            <a:endParaRPr lang="en-US"/>
          </a:p>
        </p:txBody>
      </p:sp>
      <p:sp>
        <p:nvSpPr>
          <p:cNvPr id="5" name="Slide Number Placeholder 4"/>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35455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0DD23-54AD-4B03-9EB7-A70C5C16F7C9}" type="datetimeFigureOut">
              <a:rPr lang="en-US" smtClean="0"/>
              <a:t>8/4/2014</a:t>
            </a:fld>
            <a:endParaRPr lang="en-US"/>
          </a:p>
        </p:txBody>
      </p:sp>
      <p:sp>
        <p:nvSpPr>
          <p:cNvPr id="4" name="Slide Number Placeholder 3"/>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254238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0DD23-54AD-4B03-9EB7-A70C5C16F7C9}" type="datetimeFigureOut">
              <a:rPr lang="en-US" smtClean="0"/>
              <a:t>8/4/2014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128006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0DD23-54AD-4B03-9EB7-A70C5C16F7C9}" type="datetimeFigureOut">
              <a:rPr lang="en-US" smtClean="0"/>
              <a:t>8/4/2014</a:t>
            </a:fld>
            <a:endParaRPr lang="en-US"/>
          </a:p>
        </p:txBody>
      </p:sp>
      <p:sp>
        <p:nvSpPr>
          <p:cNvPr id="7" name="Slide Number Placeholder 6"/>
          <p:cNvSpPr>
            <a:spLocks noGrp="1"/>
          </p:cNvSpPr>
          <p:nvPr>
            <p:ph type="sldNum" sz="quarter" idx="12"/>
          </p:nvPr>
        </p:nvSpPr>
        <p:spPr/>
        <p:txBody>
          <a:bodyPr/>
          <a:lstStyle/>
          <a:p>
            <a:fld id="{9BC03179-419F-485A-AF25-2D704A17D98D}" type="slidenum">
              <a:rPr lang="en-US" smtClean="0"/>
              <a:t>‹#›</a:t>
            </a:fld>
            <a:endParaRPr lang="en-US"/>
          </a:p>
        </p:txBody>
      </p:sp>
    </p:spTree>
    <p:extLst>
      <p:ext uri="{BB962C8B-B14F-4D97-AF65-F5344CB8AC3E}">
        <p14:creationId xmlns:p14="http://schemas.microsoft.com/office/powerpoint/2010/main" val="30989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36" y="6429375"/>
            <a:ext cx="9144000" cy="42862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9512" y="6450347"/>
            <a:ext cx="2133600" cy="365125"/>
          </a:xfrm>
          <a:prstGeom prst="rect">
            <a:avLst/>
          </a:prstGeom>
        </p:spPr>
        <p:txBody>
          <a:bodyPr vert="horz" lIns="91440" tIns="45720" rIns="91440" bIns="45720" rtlCol="0" anchor="ctr"/>
          <a:lstStyle>
            <a:lvl1pPr algn="l">
              <a:defRPr sz="1200">
                <a:solidFill>
                  <a:schemeClr val="bg1"/>
                </a:solidFill>
              </a:defRPr>
            </a:lvl1pPr>
          </a:lstStyle>
          <a:p>
            <a:fld id="{9290DD23-54AD-4B03-9EB7-A70C5C16F7C9}" type="datetimeFigureOut">
              <a:rPr lang="en-US" smtClean="0"/>
              <a:pPr/>
              <a:t>8/4/2014</a:t>
            </a:fld>
            <a:endParaRPr lang="en-US" dirty="0"/>
          </a:p>
        </p:txBody>
      </p:sp>
      <p:sp>
        <p:nvSpPr>
          <p:cNvPr id="6" name="Slide Number Placeholder 5"/>
          <p:cNvSpPr>
            <a:spLocks noGrp="1"/>
          </p:cNvSpPr>
          <p:nvPr>
            <p:ph type="sldNum" sz="quarter" idx="4"/>
          </p:nvPr>
        </p:nvSpPr>
        <p:spPr>
          <a:xfrm>
            <a:off x="3347864" y="6461124"/>
            <a:ext cx="2133600" cy="365125"/>
          </a:xfrm>
          <a:prstGeom prst="rect">
            <a:avLst/>
          </a:prstGeom>
        </p:spPr>
        <p:txBody>
          <a:bodyPr vert="horz" lIns="91440" tIns="45720" rIns="91440" bIns="45720" rtlCol="0" anchor="ctr"/>
          <a:lstStyle>
            <a:lvl1pPr algn="ctr">
              <a:defRPr sz="1200">
                <a:solidFill>
                  <a:schemeClr val="bg1"/>
                </a:solidFill>
              </a:defRPr>
            </a:lvl1pPr>
          </a:lstStyle>
          <a:p>
            <a:fld id="{9BC03179-419F-485A-AF25-2D704A17D98D}" type="slidenum">
              <a:rPr lang="en-US" smtClean="0"/>
              <a:pPr/>
              <a:t>‹#›</a:t>
            </a:fld>
            <a:endParaRPr lang="en-US" dirty="0"/>
          </a:p>
        </p:txBody>
      </p:sp>
    </p:spTree>
    <p:extLst>
      <p:ext uri="{BB962C8B-B14F-4D97-AF65-F5344CB8AC3E}">
        <p14:creationId xmlns:p14="http://schemas.microsoft.com/office/powerpoint/2010/main" val="310202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err="1"/>
              <a:t>Slu</a:t>
            </a:r>
            <a:r>
              <a:rPr lang="sr-Latn-RS" dirty="0"/>
              <a:t>žbena upotreba jezika i pisma na teritoriji AP Vojvodine</a:t>
            </a:r>
            <a:endParaRPr lang="en-US" dirty="0"/>
          </a:p>
        </p:txBody>
      </p:sp>
      <p:sp>
        <p:nvSpPr>
          <p:cNvPr id="3" name="Subtitle 2"/>
          <p:cNvSpPr>
            <a:spLocks noGrp="1"/>
          </p:cNvSpPr>
          <p:nvPr>
            <p:ph type="subTitle" idx="1"/>
          </p:nvPr>
        </p:nvSpPr>
        <p:spPr/>
        <p:txBody>
          <a:bodyPr>
            <a:normAutofit fontScale="77500" lnSpcReduction="20000"/>
          </a:bodyPr>
          <a:lstStyle/>
          <a:p>
            <a:pPr>
              <a:defRPr/>
            </a:pPr>
            <a:r>
              <a:rPr lang="sr-Latn-RS" sz="3600" b="1" dirty="0" smtClean="0">
                <a:solidFill>
                  <a:schemeClr val="bg1"/>
                </a:solidFill>
              </a:rPr>
              <a:t>Mihalj Njilaš </a:t>
            </a:r>
          </a:p>
          <a:p>
            <a:pPr>
              <a:defRPr/>
            </a:pPr>
            <a:r>
              <a:rPr lang="sr-Latn-RS" sz="3600" b="1" dirty="0" smtClean="0">
                <a:solidFill>
                  <a:schemeClr val="bg1"/>
                </a:solidFill>
              </a:rPr>
              <a:t>Nyilas </a:t>
            </a:r>
            <a:r>
              <a:rPr lang="sr-Latn-RS" sz="3600" b="1" dirty="0">
                <a:solidFill>
                  <a:schemeClr val="bg1"/>
                </a:solidFill>
              </a:rPr>
              <a:t>Mih</a:t>
            </a:r>
            <a:r>
              <a:rPr lang="hu-HU" sz="3600" b="1" dirty="0" smtClean="0">
                <a:solidFill>
                  <a:schemeClr val="bg1"/>
                </a:solidFill>
              </a:rPr>
              <a:t>ály</a:t>
            </a:r>
          </a:p>
          <a:p>
            <a:pPr>
              <a:defRPr/>
            </a:pPr>
            <a:r>
              <a:rPr lang="hu-HU" dirty="0" smtClean="0">
                <a:solidFill>
                  <a:schemeClr val="bg1"/>
                </a:solidFill>
              </a:rPr>
              <a:t>potpredsednik </a:t>
            </a:r>
            <a:r>
              <a:rPr lang="hu-HU" dirty="0">
                <a:solidFill>
                  <a:schemeClr val="bg1"/>
                </a:solidFill>
              </a:rPr>
              <a:t>Pokrajinske vlade</a:t>
            </a:r>
            <a:br>
              <a:rPr lang="hu-HU" dirty="0">
                <a:solidFill>
                  <a:schemeClr val="bg1"/>
                </a:solidFill>
              </a:rPr>
            </a:br>
            <a:r>
              <a:rPr lang="hu-HU" dirty="0">
                <a:solidFill>
                  <a:schemeClr val="bg1"/>
                </a:solidFill>
              </a:rPr>
              <a:t>pokrajinski sekretar za obrazovanje, upravu i nacionalne zajednice</a:t>
            </a:r>
            <a:endParaRPr lang="en-US" dirty="0">
              <a:solidFill>
                <a:schemeClr val="bg1"/>
              </a:solidFill>
            </a:endParaRPr>
          </a:p>
        </p:txBody>
      </p:sp>
    </p:spTree>
    <p:extLst>
      <p:ext uri="{BB962C8B-B14F-4D97-AF65-F5344CB8AC3E}">
        <p14:creationId xmlns:p14="http://schemas.microsoft.com/office/powerpoint/2010/main" val="416020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Službena upotreba jezika i pisama po opštinama i gradovima u APV</a:t>
            </a:r>
            <a:endParaRPr lang="en-US" dirty="0"/>
          </a:p>
        </p:txBody>
      </p:sp>
      <p:sp>
        <p:nvSpPr>
          <p:cNvPr id="3" name="Content Placeholder 2"/>
          <p:cNvSpPr>
            <a:spLocks noGrp="1"/>
          </p:cNvSpPr>
          <p:nvPr>
            <p:ph idx="1"/>
          </p:nvPr>
        </p:nvSpPr>
        <p:spPr/>
        <p:txBody>
          <a:bodyPr>
            <a:normAutofit/>
          </a:bodyPr>
          <a:lstStyle/>
          <a:p>
            <a:r>
              <a:rPr lang="sr-Cyrl-CS" b="1" dirty="0"/>
              <a:t>39</a:t>
            </a:r>
            <a:r>
              <a:rPr lang="sr-Cyrl-CS" dirty="0"/>
              <a:t> (od ukupno 45) jedinica lokalne samouprave </a:t>
            </a:r>
            <a:r>
              <a:rPr lang="sr-Latn-RS" dirty="0" smtClean="0"/>
              <a:t>svojim </a:t>
            </a:r>
            <a:r>
              <a:rPr lang="sr-Cyrl-CS" dirty="0" smtClean="0"/>
              <a:t>statut</a:t>
            </a:r>
            <a:r>
              <a:rPr lang="sr-Latn-RS" dirty="0" smtClean="0"/>
              <a:t>om</a:t>
            </a:r>
            <a:r>
              <a:rPr lang="sr-Cyrl-CS" dirty="0" smtClean="0"/>
              <a:t> </a:t>
            </a:r>
            <a:r>
              <a:rPr lang="sr-Latn-RS" dirty="0" smtClean="0"/>
              <a:t>propisuje upotrebu </a:t>
            </a:r>
            <a:r>
              <a:rPr lang="sr-Cyrl-CS" b="1" dirty="0" smtClean="0"/>
              <a:t>srpskog </a:t>
            </a:r>
            <a:r>
              <a:rPr lang="sr-Cyrl-CS" b="1" dirty="0"/>
              <a:t>jezika i ćiriličkog pisma</a:t>
            </a:r>
            <a:r>
              <a:rPr lang="sr-Cyrl-CS" dirty="0"/>
              <a:t>, </a:t>
            </a:r>
            <a:r>
              <a:rPr lang="sr-Cyrl-CS" b="1" dirty="0" smtClean="0"/>
              <a:t>i </a:t>
            </a:r>
            <a:r>
              <a:rPr lang="sr-Cyrl-CS" b="1" dirty="0"/>
              <a:t>jezik i pismo neke od manjinskih nacionalnih </a:t>
            </a:r>
            <a:r>
              <a:rPr lang="sr-Cyrl-CS" b="1" dirty="0" smtClean="0"/>
              <a:t>zajednica</a:t>
            </a:r>
            <a:r>
              <a:rPr lang="sr-Latn-RS" dirty="0" smtClean="0"/>
              <a:t>;</a:t>
            </a:r>
            <a:endParaRPr lang="en-US" dirty="0"/>
          </a:p>
          <a:p>
            <a:r>
              <a:rPr lang="sr-Cyrl-CS" dirty="0"/>
              <a:t>u </a:t>
            </a:r>
            <a:r>
              <a:rPr lang="sr-Latn-RS" b="1" dirty="0" smtClean="0"/>
              <a:t>6 </a:t>
            </a:r>
            <a:r>
              <a:rPr lang="sr-Latn-RS" dirty="0" smtClean="0"/>
              <a:t>opština s</a:t>
            </a:r>
            <a:r>
              <a:rPr lang="sr-Cyrl-CS" dirty="0" smtClean="0"/>
              <a:t>amo </a:t>
            </a:r>
            <a:r>
              <a:rPr lang="sr-Latn-RS" dirty="0"/>
              <a:t>je </a:t>
            </a:r>
            <a:r>
              <a:rPr lang="sr-Cyrl-CS" b="1" dirty="0" smtClean="0"/>
              <a:t>srpski </a:t>
            </a:r>
            <a:r>
              <a:rPr lang="sr-Cyrl-CS" b="1" dirty="0"/>
              <a:t>jezik</a:t>
            </a:r>
            <a:r>
              <a:rPr lang="sr-Cyrl-CS" dirty="0"/>
              <a:t> je u službenoj upotrebi </a:t>
            </a:r>
            <a:r>
              <a:rPr lang="sr-Cyrl-CS" dirty="0" smtClean="0"/>
              <a:t>(</a:t>
            </a:r>
            <a:r>
              <a:rPr lang="sr-Cyrl-CS" dirty="0"/>
              <a:t>Inđija, Irig, Opovo, Pećinci, Ruma, i Sremski Karlovci</a:t>
            </a:r>
            <a:r>
              <a:rPr lang="sr-Cyrl-CS" dirty="0" smtClean="0"/>
              <a:t>)</a:t>
            </a:r>
            <a:r>
              <a:rPr lang="sr-Latn-RS" dirty="0" smtClean="0"/>
              <a:t>.</a:t>
            </a:r>
            <a:r>
              <a:rPr lang="sr-Cyrl-CS" dirty="0" smtClean="0"/>
              <a:t> </a:t>
            </a:r>
            <a:endParaRPr lang="en-US" dirty="0"/>
          </a:p>
        </p:txBody>
      </p:sp>
    </p:spTree>
    <p:extLst>
      <p:ext uri="{BB962C8B-B14F-4D97-AF65-F5344CB8AC3E}">
        <p14:creationId xmlns:p14="http://schemas.microsoft.com/office/powerpoint/2010/main" val="110248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Službena upotreba mađarskog jezika u opštinama i gradovima APV</a:t>
            </a:r>
            <a:endParaRPr lang="en-US" dirty="0"/>
          </a:p>
        </p:txBody>
      </p:sp>
      <p:sp>
        <p:nvSpPr>
          <p:cNvPr id="3" name="Content Placeholder 2"/>
          <p:cNvSpPr>
            <a:spLocks noGrp="1"/>
          </p:cNvSpPr>
          <p:nvPr>
            <p:ph idx="1"/>
          </p:nvPr>
        </p:nvSpPr>
        <p:spPr>
          <a:xfrm>
            <a:off x="457200" y="1772816"/>
            <a:ext cx="8229600" cy="4353347"/>
          </a:xfrm>
        </p:spPr>
        <p:txBody>
          <a:bodyPr>
            <a:normAutofit fontScale="77500" lnSpcReduction="20000"/>
          </a:bodyPr>
          <a:lstStyle/>
          <a:p>
            <a:r>
              <a:rPr lang="sr-Cyrl-CS" b="1" dirty="0"/>
              <a:t>Mađarski jezik</a:t>
            </a:r>
            <a:r>
              <a:rPr lang="sr-Cyrl-CS" dirty="0"/>
              <a:t> je u službenoj upotrebi na celoj teritoriji </a:t>
            </a:r>
            <a:r>
              <a:rPr lang="sr-Cyrl-CS" b="1" dirty="0"/>
              <a:t>28 jedinica lokalne </a:t>
            </a:r>
            <a:r>
              <a:rPr lang="sr-Cyrl-CS" b="1" dirty="0" smtClean="0"/>
              <a:t>samouprave</a:t>
            </a:r>
            <a:r>
              <a:rPr lang="sr-Cyrl-CS" dirty="0" smtClean="0"/>
              <a:t>: </a:t>
            </a:r>
            <a:endParaRPr lang="sr-Latn-RS" dirty="0" smtClean="0"/>
          </a:p>
          <a:p>
            <a:r>
              <a:rPr lang="sr-Cyrl-CS" b="1" dirty="0" smtClean="0"/>
              <a:t>Ada</a:t>
            </a:r>
            <a:r>
              <a:rPr lang="sr-Cyrl-CS" b="1" dirty="0"/>
              <a:t>, Bač, Bačka Topola, Bela Crkva, Bečej, Vrbas, Vršac, Žitište, Zrenjanin, Kanjiža, Kovačica, Kovin, Kula, Mali Iđoš, Nova Crnja, Novi Bečej, Novi Kneževac, Novi Sad, Odžaci, Plandište, Senta, Sečanj, Sombor, Srbobran, Subotica, Temerin, Titel i </a:t>
            </a:r>
            <a:r>
              <a:rPr lang="sr-Cyrl-CS" b="1" dirty="0" smtClean="0"/>
              <a:t>Čoka</a:t>
            </a:r>
            <a:r>
              <a:rPr lang="sr-Latn-RS" dirty="0" smtClean="0"/>
              <a:t>;</a:t>
            </a:r>
            <a:r>
              <a:rPr lang="sr-Cyrl-CS" dirty="0" smtClean="0"/>
              <a:t> </a:t>
            </a:r>
            <a:endParaRPr lang="sr-Latn-RS" dirty="0" smtClean="0"/>
          </a:p>
          <a:p>
            <a:r>
              <a:rPr lang="sr-Latn-RS" b="1" dirty="0" smtClean="0"/>
              <a:t>4</a:t>
            </a:r>
            <a:r>
              <a:rPr lang="sr-Cyrl-CS" b="1" dirty="0" smtClean="0"/>
              <a:t> </a:t>
            </a:r>
            <a:r>
              <a:rPr lang="sr-Cyrl-CS" dirty="0"/>
              <a:t>naseljena mesta</a:t>
            </a:r>
            <a:r>
              <a:rPr lang="sr-Cyrl-CS" b="1" dirty="0"/>
              <a:t> </a:t>
            </a:r>
            <a:r>
              <a:rPr lang="sr-Cyrl-CS" dirty="0"/>
              <a:t>u opštini </a:t>
            </a:r>
            <a:r>
              <a:rPr lang="sr-Cyrl-CS" b="1" dirty="0"/>
              <a:t>Kikinda</a:t>
            </a:r>
            <a:r>
              <a:rPr lang="sr-Cyrl-CS" dirty="0"/>
              <a:t> (</a:t>
            </a:r>
            <a:r>
              <a:rPr lang="sr-Cyrl-CS" b="1" dirty="0"/>
              <a:t>Banatska Topola, Kikinda, Rusko Selo i Sajan</a:t>
            </a:r>
            <a:r>
              <a:rPr lang="sr-Cyrl-CS" dirty="0" smtClean="0"/>
              <a:t>)</a:t>
            </a:r>
            <a:r>
              <a:rPr lang="sr-Latn-RS" dirty="0" smtClean="0"/>
              <a:t>;</a:t>
            </a:r>
          </a:p>
          <a:p>
            <a:r>
              <a:rPr lang="sr-Latn-RS" dirty="0"/>
              <a:t>U</a:t>
            </a:r>
            <a:r>
              <a:rPr lang="sr-Cyrl-CS" dirty="0" smtClean="0"/>
              <a:t> </a:t>
            </a:r>
            <a:r>
              <a:rPr lang="sr-Latn-RS" b="1" dirty="0" smtClean="0"/>
              <a:t>2</a:t>
            </a:r>
            <a:r>
              <a:rPr lang="sr-Cyrl-CS" b="1" dirty="0" smtClean="0"/>
              <a:t> </a:t>
            </a:r>
            <a:r>
              <a:rPr lang="sr-Cyrl-CS" dirty="0"/>
              <a:t>naseljena mesta opštine </a:t>
            </a:r>
            <a:r>
              <a:rPr lang="sr-Cyrl-CS" b="1" dirty="0"/>
              <a:t>Apatin</a:t>
            </a:r>
            <a:r>
              <a:rPr lang="sr-Cyrl-CS" dirty="0"/>
              <a:t> (</a:t>
            </a:r>
            <a:r>
              <a:rPr lang="sr-Cyrl-CS" b="1" dirty="0"/>
              <a:t>Kupusina, Svilojevo</a:t>
            </a:r>
            <a:r>
              <a:rPr lang="sr-Cyrl-CS" dirty="0"/>
              <a:t>) </a:t>
            </a:r>
            <a:endParaRPr lang="sr-Latn-RS" dirty="0" smtClean="0"/>
          </a:p>
          <a:p>
            <a:r>
              <a:rPr lang="sr-Latn-RS" dirty="0" smtClean="0"/>
              <a:t>U </a:t>
            </a:r>
            <a:r>
              <a:rPr lang="sr-Cyrl-CS" dirty="0" smtClean="0"/>
              <a:t>Gradu </a:t>
            </a:r>
            <a:r>
              <a:rPr lang="sr-Cyrl-CS" b="1" dirty="0"/>
              <a:t>Pančevu</a:t>
            </a:r>
            <a:r>
              <a:rPr lang="sr-Cyrl-CS" dirty="0"/>
              <a:t>, u naseljenim mestima </a:t>
            </a:r>
            <a:r>
              <a:rPr lang="sr-Cyrl-CS" b="1" dirty="0"/>
              <a:t>Vojlovica i Ivanovo</a:t>
            </a:r>
            <a:r>
              <a:rPr lang="sr-Cyrl-CS" dirty="0"/>
              <a:t>.</a:t>
            </a:r>
            <a:endParaRPr lang="en-US" dirty="0"/>
          </a:p>
        </p:txBody>
      </p:sp>
    </p:spTree>
    <p:extLst>
      <p:ext uri="{BB962C8B-B14F-4D97-AF65-F5344CB8AC3E}">
        <p14:creationId xmlns:p14="http://schemas.microsoft.com/office/powerpoint/2010/main" val="368710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440160"/>
          </a:xfrm>
        </p:spPr>
        <p:txBody>
          <a:bodyPr>
            <a:normAutofit/>
          </a:bodyPr>
          <a:lstStyle/>
          <a:p>
            <a:r>
              <a:rPr lang="sr-Latn-RS" sz="3600" dirty="0"/>
              <a:t>Službena upotreba </a:t>
            </a:r>
            <a:r>
              <a:rPr lang="sr-Latn-RS" sz="3600" dirty="0" smtClean="0"/>
              <a:t>slovačkog i rumunskog </a:t>
            </a:r>
            <a:r>
              <a:rPr lang="sr-Latn-RS" sz="3600" dirty="0"/>
              <a:t>jezika u opštinama i gradovima APV</a:t>
            </a:r>
            <a:endParaRPr lang="en-US" sz="3600" dirty="0"/>
          </a:p>
        </p:txBody>
      </p:sp>
      <p:sp>
        <p:nvSpPr>
          <p:cNvPr id="3" name="Content Placeholder 2"/>
          <p:cNvSpPr>
            <a:spLocks noGrp="1"/>
          </p:cNvSpPr>
          <p:nvPr>
            <p:ph idx="1"/>
          </p:nvPr>
        </p:nvSpPr>
        <p:spPr/>
        <p:txBody>
          <a:bodyPr>
            <a:normAutofit fontScale="85000" lnSpcReduction="20000"/>
          </a:bodyPr>
          <a:lstStyle/>
          <a:p>
            <a:r>
              <a:rPr lang="sr-Cyrl-CS" b="1" dirty="0"/>
              <a:t>Slovački jezik</a:t>
            </a:r>
            <a:r>
              <a:rPr lang="sr-Cyrl-CS" dirty="0"/>
              <a:t> je u službenoj upotrebi na celoj teritoriji </a:t>
            </a:r>
            <a:r>
              <a:rPr lang="sr-Cyrl-CS" b="1" dirty="0"/>
              <a:t>11 </a:t>
            </a:r>
            <a:r>
              <a:rPr lang="sr-Cyrl-CS" dirty="0"/>
              <a:t>jedinica lokalne </a:t>
            </a:r>
            <a:r>
              <a:rPr lang="sr-Cyrl-CS" dirty="0" smtClean="0"/>
              <a:t>samouprave: </a:t>
            </a:r>
            <a:endParaRPr lang="sr-Latn-RS" dirty="0" smtClean="0"/>
          </a:p>
          <a:p>
            <a:pPr marL="857250" lvl="1" indent="-457200">
              <a:buFont typeface="Arial" pitchFamily="34" charset="0"/>
              <a:buChar char="•"/>
            </a:pPr>
            <a:r>
              <a:rPr lang="sr-Cyrl-CS" b="1" dirty="0" smtClean="0"/>
              <a:t>Alibunar</a:t>
            </a:r>
            <a:r>
              <a:rPr lang="sr-Cyrl-CS" b="1" dirty="0"/>
              <a:t>, Bač, Bačka Palanka, Bački Petrovac, Bačka Topola, Zrenjanin, Kovačica, Novi Sad, Odžaci, Plandište i </a:t>
            </a:r>
            <a:r>
              <a:rPr lang="sr-Cyrl-CS" b="1" dirty="0" smtClean="0"/>
              <a:t>Šid</a:t>
            </a:r>
            <a:r>
              <a:rPr lang="sr-Latn-RS" b="1" dirty="0" smtClean="0"/>
              <a:t>;</a:t>
            </a:r>
          </a:p>
          <a:p>
            <a:pPr marL="857250" lvl="1" indent="-457200">
              <a:buFont typeface="Arial" pitchFamily="34" charset="0"/>
              <a:buChar char="•"/>
            </a:pPr>
            <a:r>
              <a:rPr lang="sr-Latn-RS" dirty="0" smtClean="0"/>
              <a:t>U</a:t>
            </a:r>
            <a:r>
              <a:rPr lang="sr-Cyrl-CS" dirty="0" smtClean="0"/>
              <a:t> </a:t>
            </a:r>
            <a:r>
              <a:rPr lang="sr-Cyrl-CS" dirty="0"/>
              <a:t>naseljenom mestu </a:t>
            </a:r>
            <a:r>
              <a:rPr lang="sr-Cyrl-CS" b="1" dirty="0"/>
              <a:t>Stara Pazova </a:t>
            </a:r>
            <a:r>
              <a:rPr lang="sr-Cyrl-CS" dirty="0"/>
              <a:t>(opština Stara Pazova</a:t>
            </a:r>
            <a:r>
              <a:rPr lang="sr-Cyrl-CS" dirty="0" smtClean="0"/>
              <a:t>)</a:t>
            </a:r>
            <a:r>
              <a:rPr lang="sr-Latn-RS" dirty="0" smtClean="0"/>
              <a:t>;</a:t>
            </a:r>
          </a:p>
          <a:p>
            <a:pPr marL="857250" lvl="1" indent="-457200">
              <a:buFont typeface="Arial" pitchFamily="34" charset="0"/>
              <a:buChar char="•"/>
            </a:pPr>
            <a:r>
              <a:rPr lang="sr-Latn-RS" dirty="0" smtClean="0"/>
              <a:t>U</a:t>
            </a:r>
            <a:r>
              <a:rPr lang="sr-Cyrl-CS" dirty="0" smtClean="0"/>
              <a:t> </a:t>
            </a:r>
            <a:r>
              <a:rPr lang="sr-Cyrl-CS" dirty="0"/>
              <a:t>naseljenom mestu </a:t>
            </a:r>
            <a:r>
              <a:rPr lang="sr-Cyrl-CS" b="1" dirty="0"/>
              <a:t>Lug</a:t>
            </a:r>
            <a:r>
              <a:rPr lang="sr-Cyrl-CS" dirty="0"/>
              <a:t> (opština Beočin</a:t>
            </a:r>
            <a:r>
              <a:rPr lang="sr-Cyrl-CS" dirty="0" smtClean="0"/>
              <a:t>)</a:t>
            </a:r>
            <a:r>
              <a:rPr lang="sr-Latn-RS" dirty="0" smtClean="0"/>
              <a:t>;</a:t>
            </a:r>
            <a:r>
              <a:rPr lang="sr-Cyrl-CS" dirty="0" smtClean="0"/>
              <a:t> </a:t>
            </a:r>
            <a:endParaRPr lang="en-US" dirty="0"/>
          </a:p>
          <a:p>
            <a:r>
              <a:rPr lang="sr-Cyrl-CS" b="1" dirty="0"/>
              <a:t>Rumunski jezik</a:t>
            </a:r>
            <a:r>
              <a:rPr lang="sr-Cyrl-CS" dirty="0"/>
              <a:t> je u službenoj upotrebi u </a:t>
            </a:r>
            <a:r>
              <a:rPr lang="sr-Latn-RS" b="1" dirty="0" smtClean="0"/>
              <a:t>9</a:t>
            </a:r>
            <a:r>
              <a:rPr lang="sr-Cyrl-CS" dirty="0" smtClean="0"/>
              <a:t> </a:t>
            </a:r>
            <a:r>
              <a:rPr lang="sr-Cyrl-CS" dirty="0"/>
              <a:t>jedinica lokalne samouprave: </a:t>
            </a:r>
            <a:endParaRPr lang="sr-Latn-RS" dirty="0" smtClean="0"/>
          </a:p>
          <a:p>
            <a:pPr lvl="1">
              <a:buFont typeface="Arial" pitchFamily="34" charset="0"/>
              <a:buChar char="•"/>
            </a:pPr>
            <a:r>
              <a:rPr lang="sr-Cyrl-CS" b="1" dirty="0" smtClean="0"/>
              <a:t>Alibunar</a:t>
            </a:r>
            <a:r>
              <a:rPr lang="sr-Cyrl-CS" b="1" dirty="0"/>
              <a:t>, Bela Crkva, Vršac, Žitište, Zrenjanin, Kovačica, Kovin, Plandište, Sečanj i u Gradu </a:t>
            </a:r>
            <a:r>
              <a:rPr lang="sr-Cyrl-CS" b="1" dirty="0" smtClean="0"/>
              <a:t>Pančevu</a:t>
            </a:r>
            <a:r>
              <a:rPr lang="sr-Latn-RS" b="1" dirty="0" smtClean="0"/>
              <a:t>;</a:t>
            </a:r>
            <a:r>
              <a:rPr lang="sr-Cyrl-CS" b="1" dirty="0" smtClean="0"/>
              <a:t> </a:t>
            </a:r>
            <a:endParaRPr lang="sr-Latn-RS" b="1" dirty="0" smtClean="0"/>
          </a:p>
          <a:p>
            <a:pPr lvl="1">
              <a:buFont typeface="Arial" pitchFamily="34" charset="0"/>
              <a:buChar char="•"/>
            </a:pPr>
            <a:r>
              <a:rPr lang="sr-Latn-RS" dirty="0" smtClean="0"/>
              <a:t>U</a:t>
            </a:r>
            <a:r>
              <a:rPr lang="sr-Cyrl-CS" dirty="0" smtClean="0"/>
              <a:t> </a:t>
            </a:r>
            <a:r>
              <a:rPr lang="sr-Cyrl-CS" dirty="0"/>
              <a:t>naseljenom mestu </a:t>
            </a:r>
            <a:r>
              <a:rPr lang="sr-Cyrl-CS" b="1" dirty="0"/>
              <a:t>Banatsko Novo Selo</a:t>
            </a:r>
            <a:r>
              <a:rPr lang="sr-Cyrl-CS" dirty="0"/>
              <a:t>.</a:t>
            </a:r>
            <a:endParaRPr lang="en-US" dirty="0"/>
          </a:p>
          <a:p>
            <a:endParaRPr lang="en-US" dirty="0"/>
          </a:p>
        </p:txBody>
      </p:sp>
    </p:spTree>
    <p:extLst>
      <p:ext uri="{BB962C8B-B14F-4D97-AF65-F5344CB8AC3E}">
        <p14:creationId xmlns:p14="http://schemas.microsoft.com/office/powerpoint/2010/main" val="318157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600" dirty="0"/>
              <a:t>Službena upotreba </a:t>
            </a:r>
            <a:r>
              <a:rPr lang="sr-Latn-RS" sz="3600" dirty="0" smtClean="0"/>
              <a:t>rusinskog, hrvatskog  </a:t>
            </a:r>
            <a:r>
              <a:rPr lang="sr-Latn-RS" sz="3600" dirty="0"/>
              <a:t>i </a:t>
            </a:r>
            <a:r>
              <a:rPr lang="sr-Latn-RS" sz="3600" dirty="0" smtClean="0"/>
              <a:t>češkog </a:t>
            </a:r>
            <a:r>
              <a:rPr lang="sr-Latn-RS" sz="3600" dirty="0"/>
              <a:t>jezika u opštinama i gradovima APV</a:t>
            </a:r>
            <a:endParaRPr lang="en-US" sz="3600" dirty="0"/>
          </a:p>
        </p:txBody>
      </p:sp>
      <p:sp>
        <p:nvSpPr>
          <p:cNvPr id="3" name="Content Placeholder 2"/>
          <p:cNvSpPr>
            <a:spLocks noGrp="1"/>
          </p:cNvSpPr>
          <p:nvPr>
            <p:ph idx="1"/>
          </p:nvPr>
        </p:nvSpPr>
        <p:spPr/>
        <p:txBody>
          <a:bodyPr>
            <a:normAutofit fontScale="92500" lnSpcReduction="20000"/>
          </a:bodyPr>
          <a:lstStyle/>
          <a:p>
            <a:r>
              <a:rPr lang="sr-Cyrl-CS" b="1" dirty="0"/>
              <a:t>Rusinski jezik</a:t>
            </a:r>
            <a:r>
              <a:rPr lang="sr-Cyrl-CS" dirty="0"/>
              <a:t> je u službenoj </a:t>
            </a:r>
            <a:r>
              <a:rPr lang="sr-Cyrl-CS" dirty="0" smtClean="0"/>
              <a:t>upotrebi</a:t>
            </a:r>
            <a:r>
              <a:rPr lang="sr-Latn-RS" dirty="0" smtClean="0"/>
              <a:t>:</a:t>
            </a:r>
            <a:r>
              <a:rPr lang="sr-Cyrl-CS" dirty="0" smtClean="0"/>
              <a:t> </a:t>
            </a:r>
            <a:r>
              <a:rPr lang="sr-Cyrl-CS" b="1" dirty="0" smtClean="0"/>
              <a:t>Vrbasu</a:t>
            </a:r>
            <a:r>
              <a:rPr lang="sr-Cyrl-CS" b="1" dirty="0"/>
              <a:t>, Bačkoj Topoli, Žablju, Kuli, Novom Sadu i u Šidu</a:t>
            </a:r>
            <a:r>
              <a:rPr lang="sr-Cyrl-CS" dirty="0"/>
              <a:t>. </a:t>
            </a:r>
            <a:endParaRPr lang="en-US" dirty="0"/>
          </a:p>
          <a:p>
            <a:r>
              <a:rPr lang="sr-Cyrl-CS" b="1" dirty="0"/>
              <a:t>Hrvatski jezik</a:t>
            </a:r>
            <a:r>
              <a:rPr lang="sr-Cyrl-CS" dirty="0"/>
              <a:t> je u službenoj upotrebi u </a:t>
            </a:r>
            <a:r>
              <a:rPr lang="sr-Cyrl-CS" b="1" dirty="0"/>
              <a:t>Gradu </a:t>
            </a:r>
            <a:r>
              <a:rPr lang="sr-Cyrl-CS" b="1" dirty="0" smtClean="0"/>
              <a:t>Subotic</a:t>
            </a:r>
            <a:r>
              <a:rPr lang="sr-Latn-RS" b="1" dirty="0" smtClean="0"/>
              <a:t>i</a:t>
            </a:r>
            <a:r>
              <a:rPr lang="sr-Latn-RS" dirty="0" smtClean="0"/>
              <a:t>;</a:t>
            </a:r>
            <a:r>
              <a:rPr lang="sr-Cyrl-CS" dirty="0" smtClean="0"/>
              <a:t> </a:t>
            </a:r>
            <a:endParaRPr lang="sr-Latn-RS" dirty="0" smtClean="0"/>
          </a:p>
          <a:p>
            <a:pPr lvl="1"/>
            <a:r>
              <a:rPr lang="sr-Cyrl-CS" dirty="0" smtClean="0"/>
              <a:t>na </a:t>
            </a:r>
            <a:r>
              <a:rPr lang="sr-Cyrl-CS" dirty="0"/>
              <a:t>teritoriji </a:t>
            </a:r>
            <a:r>
              <a:rPr lang="sr-Cyrl-CS" dirty="0" smtClean="0"/>
              <a:t>naseljen</a:t>
            </a:r>
            <a:r>
              <a:rPr lang="sr-Latn-RS" dirty="0" smtClean="0"/>
              <a:t>ih</a:t>
            </a:r>
            <a:r>
              <a:rPr lang="sr-Cyrl-CS" dirty="0" smtClean="0"/>
              <a:t> mest</a:t>
            </a:r>
            <a:r>
              <a:rPr lang="sr-Latn-RS" dirty="0" smtClean="0"/>
              <a:t>a:</a:t>
            </a:r>
          </a:p>
          <a:p>
            <a:pPr lvl="2"/>
            <a:r>
              <a:rPr lang="sr-Cyrl-CS" b="1" dirty="0" smtClean="0"/>
              <a:t>Stara </a:t>
            </a:r>
            <a:r>
              <a:rPr lang="sr-Cyrl-CS" b="1" dirty="0"/>
              <a:t>Bingula</a:t>
            </a:r>
            <a:r>
              <a:rPr lang="sr-Cyrl-CS" dirty="0"/>
              <a:t> (Grad Sremska Mitrovica), </a:t>
            </a:r>
            <a:endParaRPr lang="sr-Latn-RS" dirty="0" smtClean="0"/>
          </a:p>
          <a:p>
            <a:pPr lvl="2"/>
            <a:r>
              <a:rPr lang="sr-Cyrl-CS" b="1" dirty="0" smtClean="0"/>
              <a:t>Bački </a:t>
            </a:r>
            <a:r>
              <a:rPr lang="sr-Cyrl-CS" b="1" dirty="0"/>
              <a:t>Breg i Bački Monoštor </a:t>
            </a:r>
            <a:r>
              <a:rPr lang="sr-Cyrl-CS" dirty="0"/>
              <a:t>(Grad Sombor), </a:t>
            </a:r>
            <a:endParaRPr lang="sr-Latn-RS" dirty="0" smtClean="0"/>
          </a:p>
          <a:p>
            <a:pPr lvl="2"/>
            <a:r>
              <a:rPr lang="sr-Cyrl-CS" b="1" dirty="0" smtClean="0"/>
              <a:t>Sot </a:t>
            </a:r>
            <a:r>
              <a:rPr lang="sr-Cyrl-CS" b="1" dirty="0"/>
              <a:t>i Batrovci </a:t>
            </a:r>
            <a:r>
              <a:rPr lang="sr-Cyrl-CS" dirty="0"/>
              <a:t>(opština Šid), </a:t>
            </a:r>
            <a:endParaRPr lang="sr-Latn-RS" dirty="0" smtClean="0"/>
          </a:p>
          <a:p>
            <a:pPr lvl="2"/>
            <a:r>
              <a:rPr lang="sr-Cyrl-CS" b="1" dirty="0" smtClean="0"/>
              <a:t>Sonta</a:t>
            </a:r>
            <a:r>
              <a:rPr lang="sr-Cyrl-CS" dirty="0" smtClean="0"/>
              <a:t> </a:t>
            </a:r>
            <a:r>
              <a:rPr lang="sr-Cyrl-CS" dirty="0"/>
              <a:t>(opština Apatin).</a:t>
            </a:r>
            <a:endParaRPr lang="en-US" dirty="0"/>
          </a:p>
          <a:p>
            <a:r>
              <a:rPr lang="sr-Cyrl-CS" b="1" dirty="0"/>
              <a:t>Češki jezik</a:t>
            </a:r>
            <a:r>
              <a:rPr lang="sr-Cyrl-CS" dirty="0"/>
              <a:t> je u službenoj upotrebi u opštini </a:t>
            </a:r>
            <a:r>
              <a:rPr lang="sr-Cyrl-CS" b="1" dirty="0"/>
              <a:t>Bela Crkva</a:t>
            </a:r>
            <a:r>
              <a:rPr lang="sr-Cyrl-CS" dirty="0"/>
              <a:t>.</a:t>
            </a:r>
            <a:endParaRPr lang="en-US" dirty="0"/>
          </a:p>
        </p:txBody>
      </p:sp>
    </p:spTree>
    <p:extLst>
      <p:ext uri="{BB962C8B-B14F-4D97-AF65-F5344CB8AC3E}">
        <p14:creationId xmlns:p14="http://schemas.microsoft.com/office/powerpoint/2010/main" val="1747332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a:t>Službena upotreba </a:t>
            </a:r>
            <a:r>
              <a:rPr lang="sr-Latn-RS" dirty="0" smtClean="0"/>
              <a:t>bugarskog, makedonskog  </a:t>
            </a:r>
            <a:r>
              <a:rPr lang="sr-Latn-RS" dirty="0"/>
              <a:t>i </a:t>
            </a:r>
            <a:r>
              <a:rPr lang="sr-Latn-RS" dirty="0" smtClean="0"/>
              <a:t>crnogorskog </a:t>
            </a:r>
            <a:r>
              <a:rPr lang="sr-Latn-RS" dirty="0"/>
              <a:t>jezika u opštinama i gradovima APV</a:t>
            </a:r>
            <a:endParaRPr lang="en-US" dirty="0"/>
          </a:p>
        </p:txBody>
      </p:sp>
      <p:sp>
        <p:nvSpPr>
          <p:cNvPr id="3" name="Content Placeholder 2"/>
          <p:cNvSpPr>
            <a:spLocks noGrp="1"/>
          </p:cNvSpPr>
          <p:nvPr>
            <p:ph idx="1"/>
          </p:nvPr>
        </p:nvSpPr>
        <p:spPr>
          <a:xfrm>
            <a:off x="457200" y="1772816"/>
            <a:ext cx="8229600" cy="4353347"/>
          </a:xfrm>
        </p:spPr>
        <p:txBody>
          <a:bodyPr/>
          <a:lstStyle/>
          <a:p>
            <a:r>
              <a:rPr lang="sr-Cyrl-CS" b="1" dirty="0"/>
              <a:t>Bugarski jezik</a:t>
            </a:r>
            <a:r>
              <a:rPr lang="sr-Cyrl-CS" dirty="0"/>
              <a:t> je u službenoj upotrebi u naseljenom mestu </a:t>
            </a:r>
            <a:r>
              <a:rPr lang="sr-Cyrl-CS" b="1" dirty="0"/>
              <a:t>Ivanovo</a:t>
            </a:r>
            <a:r>
              <a:rPr lang="sr-Cyrl-CS" dirty="0"/>
              <a:t> u Gradu Pančevu.</a:t>
            </a:r>
            <a:endParaRPr lang="en-US" dirty="0"/>
          </a:p>
          <a:p>
            <a:r>
              <a:rPr lang="sr-Cyrl-CS" b="1" dirty="0"/>
              <a:t>Makedonski jezik</a:t>
            </a:r>
            <a:r>
              <a:rPr lang="sr-Cyrl-CS" dirty="0"/>
              <a:t> je u službenoj upotrebi u opštini </a:t>
            </a:r>
            <a:r>
              <a:rPr lang="sr-Cyrl-CS" b="1" dirty="0"/>
              <a:t>Plandište</a:t>
            </a:r>
            <a:r>
              <a:rPr lang="sr-Cyrl-CS" dirty="0"/>
              <a:t> i u naseljenom mestu </a:t>
            </a:r>
            <a:r>
              <a:rPr lang="sr-Cyrl-CS" b="1" dirty="0"/>
              <a:t>Jabuka</a:t>
            </a:r>
            <a:r>
              <a:rPr lang="sr-Cyrl-CS" dirty="0"/>
              <a:t> u Gradu Pančevu.</a:t>
            </a:r>
            <a:endParaRPr lang="en-US" dirty="0"/>
          </a:p>
          <a:p>
            <a:r>
              <a:rPr lang="sr-Cyrl-CS" b="1" dirty="0"/>
              <a:t>Crnogorski jezik</a:t>
            </a:r>
            <a:r>
              <a:rPr lang="sr-Cyrl-CS" dirty="0"/>
              <a:t> je u službenoj upotrebi u opštini </a:t>
            </a:r>
            <a:r>
              <a:rPr lang="sr-Cyrl-CS" b="1" dirty="0"/>
              <a:t>Mali Iđoš</a:t>
            </a:r>
            <a:r>
              <a:rPr lang="sr-Cyrl-CS" dirty="0"/>
              <a:t>.</a:t>
            </a:r>
            <a:endParaRPr lang="en-US" dirty="0"/>
          </a:p>
        </p:txBody>
      </p:sp>
    </p:spTree>
    <p:extLst>
      <p:ext uri="{BB962C8B-B14F-4D97-AF65-F5344CB8AC3E}">
        <p14:creationId xmlns:p14="http://schemas.microsoft.com/office/powerpoint/2010/main" val="25551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Problemi u primeni službene upotrebe jezika i pisama</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smtClean="0"/>
              <a:t>F</a:t>
            </a:r>
            <a:r>
              <a:rPr lang="sr-Cyrl-CS" b="1" dirty="0" smtClean="0"/>
              <a:t>inansijski problemi</a:t>
            </a:r>
            <a:r>
              <a:rPr lang="sr-Latn-RS" b="1" dirty="0" smtClean="0"/>
              <a:t>:</a:t>
            </a:r>
          </a:p>
          <a:p>
            <a:pPr lvl="1">
              <a:buFont typeface="Arial" pitchFamily="34" charset="0"/>
              <a:buChar char="•"/>
            </a:pPr>
            <a:r>
              <a:rPr lang="sr-Latn-RS" dirty="0" smtClean="0"/>
              <a:t>Ostvarivanje prava na službenu upotrebu jezika i pisama predstavlja </a:t>
            </a:r>
            <a:r>
              <a:rPr lang="sr-Latn-RS" dirty="0"/>
              <a:t>dodatni trošak </a:t>
            </a:r>
            <a:r>
              <a:rPr lang="sr-Latn-RS" dirty="0" smtClean="0"/>
              <a:t>za opštine/gradove jer </a:t>
            </a:r>
            <a:r>
              <a:rPr lang="sr-Cyrl-CS" dirty="0" smtClean="0"/>
              <a:t>imaju </a:t>
            </a:r>
            <a:r>
              <a:rPr lang="sr-Cyrl-CS" dirty="0"/>
              <a:t>povećane izdatke za troškove prevođenja, instaliranja odgovarajućih kompjuterskih programa, obezbeđivanja obrazaca, stručnog usavršavanja zaposlenih i </a:t>
            </a:r>
            <a:r>
              <a:rPr lang="sr-Cyrl-CS" dirty="0" smtClean="0"/>
              <a:t>slično</a:t>
            </a:r>
            <a:r>
              <a:rPr lang="sr-Latn-RS" dirty="0"/>
              <a:t>;</a:t>
            </a:r>
          </a:p>
          <a:p>
            <a:pPr lvl="1">
              <a:buFont typeface="Arial" pitchFamily="34" charset="0"/>
              <a:buChar char="•"/>
            </a:pPr>
            <a:r>
              <a:rPr lang="sr-Cyrl-CS" dirty="0" smtClean="0"/>
              <a:t>Način </a:t>
            </a:r>
            <a:r>
              <a:rPr lang="sr-Cyrl-CS" dirty="0"/>
              <a:t>finansiranja </a:t>
            </a:r>
            <a:r>
              <a:rPr lang="sr-Latn-RS" dirty="0" smtClean="0"/>
              <a:t>opština/gradova </a:t>
            </a:r>
            <a:r>
              <a:rPr lang="sr-Cyrl-CS" dirty="0" smtClean="0"/>
              <a:t>je isti </a:t>
            </a:r>
            <a:r>
              <a:rPr lang="sr-Latn-RS" dirty="0" smtClean="0"/>
              <a:t>kao u slučaju </a:t>
            </a:r>
            <a:r>
              <a:rPr lang="sr-Cyrl-CS" dirty="0" smtClean="0"/>
              <a:t>jedinica </a:t>
            </a:r>
            <a:r>
              <a:rPr lang="sr-Cyrl-CS" dirty="0"/>
              <a:t>lokalne </a:t>
            </a:r>
            <a:r>
              <a:rPr lang="sr-Cyrl-CS" dirty="0" smtClean="0"/>
              <a:t>samou</a:t>
            </a:r>
            <a:r>
              <a:rPr lang="sr-Latn-RS" dirty="0" smtClean="0"/>
              <a:t>p</a:t>
            </a:r>
            <a:r>
              <a:rPr lang="sr-Cyrl-CS" dirty="0" smtClean="0"/>
              <a:t>rave </a:t>
            </a:r>
            <a:r>
              <a:rPr lang="sr-Latn-RS" dirty="0" smtClean="0"/>
              <a:t>u kojima </a:t>
            </a:r>
            <a:r>
              <a:rPr lang="sr-Cyrl-CS" dirty="0" smtClean="0"/>
              <a:t>nijedan </a:t>
            </a:r>
            <a:r>
              <a:rPr lang="sr-Cyrl-CS" dirty="0"/>
              <a:t>manjinski jezik nije u službenoj </a:t>
            </a:r>
            <a:r>
              <a:rPr lang="sr-Cyrl-CS" dirty="0" smtClean="0"/>
              <a:t>upotrebi</a:t>
            </a:r>
            <a:r>
              <a:rPr lang="sr-Latn-RS" dirty="0" smtClean="0"/>
              <a:t>. </a:t>
            </a:r>
            <a:endParaRPr lang="sr-Latn-RS" dirty="0"/>
          </a:p>
          <a:p>
            <a:pPr lvl="1">
              <a:buFont typeface="Arial" pitchFamily="34" charset="0"/>
              <a:buChar char="•"/>
            </a:pPr>
            <a:endParaRPr lang="sr-Latn-RS" dirty="0" smtClean="0"/>
          </a:p>
          <a:p>
            <a:pPr marL="57150" indent="0">
              <a:buNone/>
            </a:pPr>
            <a:r>
              <a:rPr lang="en-US" b="1" dirty="0" smtClean="0"/>
              <a:t>K</a:t>
            </a:r>
            <a:r>
              <a:rPr lang="sr-Cyrl-CS" b="1" dirty="0" smtClean="0"/>
              <a:t>adrovski</a:t>
            </a:r>
            <a:r>
              <a:rPr lang="sr-Latn-RS" b="1" dirty="0" smtClean="0"/>
              <a:t> </a:t>
            </a:r>
            <a:r>
              <a:rPr lang="sr-Cyrl-CS" b="1" dirty="0" smtClean="0"/>
              <a:t>problemi</a:t>
            </a:r>
            <a:r>
              <a:rPr lang="sr-Latn-RS" b="1" dirty="0"/>
              <a:t>:</a:t>
            </a:r>
            <a:endParaRPr lang="sr-Latn-RS" b="1" dirty="0" smtClean="0"/>
          </a:p>
          <a:p>
            <a:pPr lvl="1">
              <a:buFont typeface="Arial" pitchFamily="34" charset="0"/>
              <a:buChar char="•"/>
            </a:pPr>
            <a:r>
              <a:rPr lang="sr-Latn-RS" dirty="0" smtClean="0"/>
              <a:t>Usled nedostatka kadrovskih kapaciteta </a:t>
            </a:r>
            <a:r>
              <a:rPr lang="sr-Cyrl-RS" dirty="0" smtClean="0"/>
              <a:t>otežan</a:t>
            </a:r>
            <a:r>
              <a:rPr lang="sr-Latn-RS" dirty="0"/>
              <a:t>o</a:t>
            </a:r>
            <a:r>
              <a:rPr lang="sr-Cyrl-RS" dirty="0"/>
              <a:t> </a:t>
            </a:r>
            <a:r>
              <a:rPr lang="sr-Latn-RS" dirty="0" smtClean="0"/>
              <a:t>je vođenje upravnog i sudskog postupka na jezicima nacionalnih manjina.</a:t>
            </a:r>
          </a:p>
        </p:txBody>
      </p:sp>
    </p:spTree>
    <p:extLst>
      <p:ext uri="{BB962C8B-B14F-4D97-AF65-F5344CB8AC3E}">
        <p14:creationId xmlns:p14="http://schemas.microsoft.com/office/powerpoint/2010/main" val="3860428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Aktivnosti sekretarijata na planu prevazilaženja problema </a:t>
            </a:r>
            <a:endParaRPr lang="en-US" dirty="0"/>
          </a:p>
        </p:txBody>
      </p:sp>
      <p:sp>
        <p:nvSpPr>
          <p:cNvPr id="3" name="Content Placeholder 2"/>
          <p:cNvSpPr>
            <a:spLocks noGrp="1"/>
          </p:cNvSpPr>
          <p:nvPr>
            <p:ph idx="1"/>
          </p:nvPr>
        </p:nvSpPr>
        <p:spPr>
          <a:xfrm>
            <a:off x="457200" y="1600200"/>
            <a:ext cx="8229600" cy="4637112"/>
          </a:xfrm>
        </p:spPr>
        <p:txBody>
          <a:bodyPr>
            <a:normAutofit fontScale="55000" lnSpcReduction="20000"/>
          </a:bodyPr>
          <a:lstStyle/>
          <a:p>
            <a:r>
              <a:rPr lang="sr-Latn-RS" b="1" dirty="0" smtClean="0"/>
              <a:t>Iniciranje i predlaganje </a:t>
            </a:r>
            <a:r>
              <a:rPr lang="sr-Latn-RS" dirty="0" smtClean="0"/>
              <a:t>sistemskog </a:t>
            </a:r>
            <a:r>
              <a:rPr lang="sr-Latn-RS" b="1" dirty="0" smtClean="0"/>
              <a:t>rešavanja</a:t>
            </a:r>
            <a:r>
              <a:rPr lang="sr-Latn-RS" dirty="0" smtClean="0"/>
              <a:t> </a:t>
            </a:r>
            <a:r>
              <a:rPr lang="sr-Latn-RS" b="1" dirty="0" smtClean="0"/>
              <a:t>pitanja </a:t>
            </a:r>
            <a:r>
              <a:rPr lang="sr-Latn-RS" b="1" dirty="0"/>
              <a:t>finansiranja </a:t>
            </a:r>
            <a:r>
              <a:rPr lang="sr-Latn-RS" dirty="0"/>
              <a:t>jedinica lokalne samouprave u kojima su jezici i pisma nacionalnih manjina u službenoj </a:t>
            </a:r>
            <a:r>
              <a:rPr lang="sr-Latn-RS" dirty="0" smtClean="0"/>
              <a:t>upotrebi pred nadležnim ministarstvima;</a:t>
            </a:r>
          </a:p>
          <a:p>
            <a:r>
              <a:rPr lang="sr-Latn-RS" b="1" dirty="0" smtClean="0"/>
              <a:t>Rešavanje</a:t>
            </a:r>
            <a:r>
              <a:rPr lang="sr-Latn-RS" dirty="0" smtClean="0"/>
              <a:t> pitanja </a:t>
            </a:r>
            <a:r>
              <a:rPr lang="sr-Latn-RS" b="1" dirty="0"/>
              <a:t>finansiranja</a:t>
            </a:r>
            <a:r>
              <a:rPr lang="sr-Latn-RS" dirty="0"/>
              <a:t> </a:t>
            </a:r>
            <a:r>
              <a:rPr lang="sr-Latn-RS" dirty="0" smtClean="0"/>
              <a:t> </a:t>
            </a:r>
            <a:r>
              <a:rPr lang="sr-Latn-RS" b="1" dirty="0" smtClean="0"/>
              <a:t>planiranjem</a:t>
            </a:r>
            <a:r>
              <a:rPr lang="sr-Latn-RS" dirty="0" smtClean="0"/>
              <a:t> </a:t>
            </a:r>
            <a:r>
              <a:rPr lang="sr-Latn-RS" b="1" dirty="0" smtClean="0"/>
              <a:t>sredstava</a:t>
            </a:r>
            <a:r>
              <a:rPr lang="sr-Latn-RS" dirty="0" smtClean="0"/>
              <a:t> u </a:t>
            </a:r>
            <a:r>
              <a:rPr lang="sr-Latn-RS" b="1" dirty="0"/>
              <a:t>Budžetu AP </a:t>
            </a:r>
            <a:r>
              <a:rPr lang="sr-Latn-RS" b="1" dirty="0" smtClean="0"/>
              <a:t>Vojvodine </a:t>
            </a:r>
            <a:r>
              <a:rPr lang="sr-Latn-RS" dirty="0" smtClean="0"/>
              <a:t>za ove namene (od </a:t>
            </a:r>
            <a:r>
              <a:rPr lang="sr-Latn-RS" dirty="0"/>
              <a:t>2005. </a:t>
            </a:r>
            <a:r>
              <a:rPr lang="sr-Latn-RS" dirty="0" smtClean="0"/>
              <a:t>godine);</a:t>
            </a:r>
          </a:p>
          <a:p>
            <a:r>
              <a:rPr lang="sr-Latn-RS" dirty="0" smtClean="0"/>
              <a:t>Nastojanje da se</a:t>
            </a:r>
            <a:r>
              <a:rPr lang="sr-Latn-RS" b="1" dirty="0" smtClean="0"/>
              <a:t> u Budžetu AP Vojvodine </a:t>
            </a:r>
            <a:r>
              <a:rPr lang="sr-Latn-RS" dirty="0" smtClean="0"/>
              <a:t>obezbedi </a:t>
            </a:r>
            <a:r>
              <a:rPr lang="sr-Latn-RS" b="1" dirty="0" smtClean="0"/>
              <a:t>povećanje raspoloživih sredstava </a:t>
            </a:r>
            <a:r>
              <a:rPr lang="sr-Latn-RS" dirty="0" smtClean="0"/>
              <a:t>za Konkurs u oblasti službene upotrebe jezika i pisama;</a:t>
            </a:r>
          </a:p>
          <a:p>
            <a:r>
              <a:rPr lang="sr-Latn-RS" b="1" dirty="0" smtClean="0"/>
              <a:t>Iniciranje</a:t>
            </a:r>
            <a:r>
              <a:rPr lang="sr-Latn-RS" dirty="0" smtClean="0"/>
              <a:t> </a:t>
            </a:r>
            <a:r>
              <a:rPr lang="sr-Latn-RS" b="1" dirty="0" smtClean="0"/>
              <a:t>donošenja odgovarajućih odluka </a:t>
            </a:r>
            <a:r>
              <a:rPr lang="sr-Latn-RS" dirty="0"/>
              <a:t>kako bi se mogla realizovati raspodela predviđenih </a:t>
            </a:r>
            <a:r>
              <a:rPr lang="sr-Latn-RS" dirty="0" smtClean="0"/>
              <a:t>sredstava;</a:t>
            </a:r>
          </a:p>
          <a:p>
            <a:r>
              <a:rPr lang="sr-Latn-RS" b="1" dirty="0" smtClean="0"/>
              <a:t>Vršenje nadzora </a:t>
            </a:r>
            <a:r>
              <a:rPr lang="sr-Latn-RS" dirty="0" smtClean="0"/>
              <a:t>nad primenom službene upotrebe jezika i pisama, donošenje </a:t>
            </a:r>
            <a:r>
              <a:rPr lang="sr-Cyrl-CS" dirty="0" smtClean="0"/>
              <a:t>rešenj</a:t>
            </a:r>
            <a:r>
              <a:rPr lang="sr-Latn-RS" dirty="0" smtClean="0"/>
              <a:t>a</a:t>
            </a:r>
            <a:r>
              <a:rPr lang="sr-Cyrl-CS" dirty="0" smtClean="0"/>
              <a:t> </a:t>
            </a:r>
            <a:r>
              <a:rPr lang="sr-Latn-RS" dirty="0" smtClean="0"/>
              <a:t>kojima </a:t>
            </a:r>
            <a:r>
              <a:rPr lang="sr-Cyrl-CS" dirty="0" smtClean="0"/>
              <a:t>se </a:t>
            </a:r>
            <a:r>
              <a:rPr lang="sr-Cyrl-CS" dirty="0"/>
              <a:t>nalaže </a:t>
            </a:r>
            <a:r>
              <a:rPr lang="sr-Cyrl-CS" dirty="0" smtClean="0"/>
              <a:t>otklanjanje</a:t>
            </a:r>
            <a:r>
              <a:rPr lang="sr-Latn-RS" dirty="0" smtClean="0"/>
              <a:t> uočenih</a:t>
            </a:r>
            <a:r>
              <a:rPr lang="sr-Cyrl-CS" dirty="0" smtClean="0"/>
              <a:t> nepravilnosti</a:t>
            </a:r>
            <a:r>
              <a:rPr lang="sr-Latn-RS" dirty="0" smtClean="0"/>
              <a:t>, kao i </a:t>
            </a:r>
            <a:r>
              <a:rPr lang="sr-Cyrl-CS" dirty="0" smtClean="0"/>
              <a:t>podno</a:t>
            </a:r>
            <a:r>
              <a:rPr lang="sr-Latn-RS" dirty="0" smtClean="0"/>
              <a:t>šenje</a:t>
            </a:r>
            <a:r>
              <a:rPr lang="sr-Cyrl-CS" dirty="0" smtClean="0"/>
              <a:t> zahtev</a:t>
            </a:r>
            <a:r>
              <a:rPr lang="sr-Latn-RS" dirty="0" smtClean="0"/>
              <a:t>a</a:t>
            </a:r>
            <a:r>
              <a:rPr lang="sr-Cyrl-CS" dirty="0" smtClean="0"/>
              <a:t> </a:t>
            </a:r>
            <a:r>
              <a:rPr lang="sr-Cyrl-CS" dirty="0"/>
              <a:t>za pokretanje prekršajnog </a:t>
            </a:r>
            <a:r>
              <a:rPr lang="sr-Cyrl-CS" dirty="0" smtClean="0"/>
              <a:t>postupka</a:t>
            </a:r>
            <a:r>
              <a:rPr lang="sr-Latn-RS" dirty="0" smtClean="0"/>
              <a:t> u slučaju nepostupanja po rešenju.</a:t>
            </a:r>
          </a:p>
          <a:p>
            <a:r>
              <a:rPr lang="sr-Latn-RS" b="1" dirty="0"/>
              <a:t>O</a:t>
            </a:r>
            <a:r>
              <a:rPr lang="sr-Cyrl-CS" b="1" dirty="0" smtClean="0"/>
              <a:t>rganizovanje</a:t>
            </a:r>
            <a:r>
              <a:rPr lang="sr-Cyrl-CS" dirty="0" smtClean="0"/>
              <a:t> </a:t>
            </a:r>
            <a:r>
              <a:rPr lang="sr-Cyrl-CS" dirty="0"/>
              <a:t>stručnih, </a:t>
            </a:r>
            <a:r>
              <a:rPr lang="sr-Cyrl-CS" dirty="0" smtClean="0"/>
              <a:t>terminoloških</a:t>
            </a:r>
            <a:r>
              <a:rPr lang="sr-Latn-RS" dirty="0" smtClean="0"/>
              <a:t> i</a:t>
            </a:r>
            <a:r>
              <a:rPr lang="sr-Cyrl-CS" dirty="0" smtClean="0"/>
              <a:t> </a:t>
            </a:r>
            <a:r>
              <a:rPr lang="sr-Cyrl-CS" dirty="0"/>
              <a:t>jezičkih </a:t>
            </a:r>
            <a:r>
              <a:rPr lang="sr-Cyrl-CS" b="1" dirty="0"/>
              <a:t>seminara</a:t>
            </a:r>
            <a:r>
              <a:rPr lang="sr-Cyrl-CS" dirty="0"/>
              <a:t> namenjenih zaposlenima u organima uprave i </a:t>
            </a:r>
            <a:r>
              <a:rPr lang="sr-Cyrl-CS" dirty="0" smtClean="0"/>
              <a:t>pravosuđu</a:t>
            </a:r>
            <a:r>
              <a:rPr lang="sr-Latn-RS" dirty="0"/>
              <a:t>.</a:t>
            </a:r>
            <a:r>
              <a:rPr lang="sr-Cyrl-CS" dirty="0" smtClean="0"/>
              <a:t> U </a:t>
            </a:r>
            <a:r>
              <a:rPr lang="sr-Cyrl-CS" dirty="0"/>
              <a:t>tom smislu, Skupština AP Vojvodine je 2003. godine donela Pokrajinsku skupštinsku </a:t>
            </a:r>
            <a:r>
              <a:rPr lang="sr-Cyrl-CS" b="1" dirty="0"/>
              <a:t>odluku o ispitu iz stranog jezika</a:t>
            </a:r>
            <a:r>
              <a:rPr lang="sr-Cyrl-CS" dirty="0"/>
              <a:t> i </a:t>
            </a:r>
            <a:r>
              <a:rPr lang="sr-Cyrl-CS" b="1" dirty="0"/>
              <a:t>jezika nacionalne manjine</a:t>
            </a:r>
            <a:r>
              <a:rPr lang="sr-Cyrl-CS" dirty="0"/>
              <a:t> za rad u organima uprave („Sl. list AP Vojvodine”, br. 14/2003, 18/09</a:t>
            </a:r>
            <a:r>
              <a:rPr lang="sr-Cyrl-CS" dirty="0" smtClean="0"/>
              <a:t>)</a:t>
            </a:r>
            <a:r>
              <a:rPr lang="sr-Latn-RS" dirty="0" smtClean="0"/>
              <a:t>.</a:t>
            </a:r>
            <a:r>
              <a:rPr lang="sr-Cyrl-CS" dirty="0" smtClean="0"/>
              <a:t> Uverenje </a:t>
            </a:r>
            <a:r>
              <a:rPr lang="sr-Cyrl-CS" dirty="0"/>
              <a:t>o položenom ispitu stečeno u skladu sa ovom Odlukom može da se koristi za rad u organima uprave kada je odgovarajući nivo znanja stranog jezika i jezika nacionalne zajednice utvrđen kao uslov za obavljanje zadataka i </a:t>
            </a:r>
            <a:r>
              <a:rPr lang="sr-Cyrl-CS" dirty="0" smtClean="0"/>
              <a:t>poslova</a:t>
            </a:r>
            <a:r>
              <a:rPr lang="sr-Latn-RS" dirty="0"/>
              <a:t>.</a:t>
            </a:r>
            <a:endParaRPr lang="sr-Latn-RS" dirty="0" smtClean="0"/>
          </a:p>
        </p:txBody>
      </p:sp>
    </p:spTree>
    <p:extLst>
      <p:ext uri="{BB962C8B-B14F-4D97-AF65-F5344CB8AC3E}">
        <p14:creationId xmlns:p14="http://schemas.microsoft.com/office/powerpoint/2010/main" val="160278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Višejezičnost u radu organa AP Vojvodine</a:t>
            </a:r>
            <a:endParaRPr lang="sr-Latn-RS" dirty="0"/>
          </a:p>
        </p:txBody>
      </p:sp>
      <p:sp>
        <p:nvSpPr>
          <p:cNvPr id="3" name="Content Placeholder 2"/>
          <p:cNvSpPr>
            <a:spLocks noGrp="1"/>
          </p:cNvSpPr>
          <p:nvPr>
            <p:ph idx="1"/>
          </p:nvPr>
        </p:nvSpPr>
        <p:spPr/>
        <p:txBody>
          <a:bodyPr>
            <a:normAutofit fontScale="70000" lnSpcReduction="20000"/>
          </a:bodyPr>
          <a:lstStyle/>
          <a:p>
            <a:r>
              <a:rPr lang="sr-Latn-RS" dirty="0" smtClean="0"/>
              <a:t>U</a:t>
            </a:r>
            <a:r>
              <a:rPr lang="sr-Cyrl-CS" dirty="0" smtClean="0"/>
              <a:t> </a:t>
            </a:r>
            <a:r>
              <a:rPr lang="sr-Cyrl-CS" dirty="0"/>
              <a:t>Pokrajinskom sekretarijatu za obrazovanje, upravu i nacionalne zajednice, u Sektoru za nacionalne zajednice, obrazovane su </a:t>
            </a:r>
            <a:r>
              <a:rPr lang="sr-Cyrl-CS" b="1" dirty="0"/>
              <a:t>prevodilačke grupe </a:t>
            </a:r>
            <a:r>
              <a:rPr lang="sr-Cyrl-CS" dirty="0"/>
              <a:t>za jezike manjinskih nacionalnih zajednica koji su u službenoj upotrebi u pokrajinskim organima i organizacijama </a:t>
            </a:r>
            <a:r>
              <a:rPr lang="sr-Cyrl-CS" dirty="0" smtClean="0"/>
              <a:t>koje </a:t>
            </a:r>
            <a:r>
              <a:rPr lang="sr-Cyrl-CS" dirty="0"/>
              <a:t>obezbeđuju usmeno i pismeno </a:t>
            </a:r>
            <a:r>
              <a:rPr lang="sr-Cyrl-CS" dirty="0" smtClean="0"/>
              <a:t>prevođenje. Prevodilačke </a:t>
            </a:r>
            <a:r>
              <a:rPr lang="sr-Cyrl-CS" b="1" dirty="0" smtClean="0"/>
              <a:t>usluge</a:t>
            </a:r>
            <a:r>
              <a:rPr lang="sr-Cyrl-CS" dirty="0" smtClean="0"/>
              <a:t> </a:t>
            </a:r>
            <a:r>
              <a:rPr lang="sr-Cyrl-CS" b="1" dirty="0" smtClean="0"/>
              <a:t>koriste </a:t>
            </a:r>
            <a:r>
              <a:rPr lang="sr-Cyrl-CS" b="1" dirty="0"/>
              <a:t>svi pokrajinski organi i organizacije</a:t>
            </a:r>
            <a:r>
              <a:rPr lang="sr-Cyrl-CS" dirty="0"/>
              <a:t>.</a:t>
            </a:r>
            <a:endParaRPr lang="sr-Latn-RS" dirty="0"/>
          </a:p>
          <a:p>
            <a:r>
              <a:rPr lang="sr-Cyrl-CS" dirty="0"/>
              <a:t>U cilju obezbeđivanja uslova za </a:t>
            </a:r>
            <a:r>
              <a:rPr lang="sr-Cyrl-CS" b="1" dirty="0"/>
              <a:t>jezičku ravnopravnost pripadnika manjinskih nacionalnih zajednica </a:t>
            </a:r>
            <a:r>
              <a:rPr lang="sr-Cyrl-CS" dirty="0"/>
              <a:t>u AP Vojvodini, </a:t>
            </a:r>
            <a:r>
              <a:rPr lang="sr-Cyrl-CS" dirty="0" smtClean="0"/>
              <a:t>Pokrajinski </a:t>
            </a:r>
            <a:r>
              <a:rPr lang="sr-Cyrl-CS" dirty="0"/>
              <a:t>sekretarijat za obrazovanje, upravu i nacionalne zajednice, obezbedio je </a:t>
            </a:r>
            <a:r>
              <a:rPr lang="sr-Cyrl-CS" b="1" dirty="0"/>
              <a:t>prevode i objavio </a:t>
            </a:r>
            <a:r>
              <a:rPr lang="sr-Cyrl-CS" b="1" dirty="0" smtClean="0"/>
              <a:t>tekstove </a:t>
            </a:r>
            <a:r>
              <a:rPr lang="sr-Cyrl-CS" dirty="0"/>
              <a:t>Ustava Republike Srbije, Statuta AP Vojvodine, Zakona o utvrđivanju nadležnosti AP Vojvodine, Zakona o nacionalnim savetima i dr.   </a:t>
            </a:r>
            <a:endParaRPr lang="sr-Latn-RS" dirty="0"/>
          </a:p>
          <a:p>
            <a:r>
              <a:rPr lang="sr-Latn-RS" dirty="0" smtClean="0"/>
              <a:t>P</a:t>
            </a:r>
            <a:r>
              <a:rPr lang="sr-Cyrl-CS" dirty="0" smtClean="0"/>
              <a:t>okrajinske </a:t>
            </a:r>
            <a:r>
              <a:rPr lang="sr-Cyrl-CS" dirty="0"/>
              <a:t>skupštinske odluke i opšta akta Skupštine AP Vojvodine, kao i pokrajinske uredbe i odluke pokrajinske Vlade, </a:t>
            </a:r>
            <a:r>
              <a:rPr lang="sr-Cyrl-CS" b="1" dirty="0"/>
              <a:t>objavljuju s</a:t>
            </a:r>
            <a:r>
              <a:rPr lang="sr-Cyrl-CS" dirty="0"/>
              <a:t>e u „</a:t>
            </a:r>
            <a:r>
              <a:rPr lang="sr-Cyrl-CS" b="1" dirty="0"/>
              <a:t>Službenom listu AP </a:t>
            </a:r>
            <a:r>
              <a:rPr lang="sr-Cyrl-CS" b="1" dirty="0" smtClean="0"/>
              <a:t>Vojvodine</a:t>
            </a:r>
            <a:r>
              <a:rPr lang="sr-Cyrl-CS" dirty="0" smtClean="0"/>
              <a:t>“</a:t>
            </a:r>
            <a:r>
              <a:rPr lang="sr-Latn-RS" dirty="0" smtClean="0"/>
              <a:t> </a:t>
            </a:r>
            <a:r>
              <a:rPr lang="sr-Cyrl-CS" b="1" dirty="0" smtClean="0"/>
              <a:t>na </a:t>
            </a:r>
            <a:r>
              <a:rPr lang="sr-Cyrl-CS" b="1" dirty="0"/>
              <a:t>svim jezicima </a:t>
            </a:r>
            <a:r>
              <a:rPr lang="sr-Cyrl-CS" dirty="0"/>
              <a:t>koji su u službenoj upotrebi u radu organa AP Vojvodine.</a:t>
            </a:r>
            <a:endParaRPr lang="sr-Latn-RS" dirty="0"/>
          </a:p>
          <a:p>
            <a:endParaRPr lang="sr-Latn-RS" dirty="0"/>
          </a:p>
        </p:txBody>
      </p:sp>
    </p:spTree>
    <p:extLst>
      <p:ext uri="{BB962C8B-B14F-4D97-AF65-F5344CB8AC3E}">
        <p14:creationId xmlns:p14="http://schemas.microsoft.com/office/powerpoint/2010/main" val="266594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Unapređenje višejezičnosti na teritoriji APV</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sr-Latn-RS" dirty="0" smtClean="0"/>
              <a:t>Na </a:t>
            </a:r>
            <a:r>
              <a:rPr lang="sr-Latn-RS" dirty="0"/>
              <a:t>osnovu </a:t>
            </a:r>
            <a:r>
              <a:rPr lang="sr-Latn-RS" b="1" dirty="0"/>
              <a:t>Odluke o raspodeli budžetskih sredstava Pokrajinskog sekretarijata za propise, upravu i nacionalne manjine organima i organizacijama u čijem radu su u službenoj upotrebi jezici i pisma nacionalnih manjina </a:t>
            </a:r>
            <a:r>
              <a:rPr lang="sr-Latn-RS" dirty="0"/>
              <a:t>(„Službeni list APV“, br. 6/2008), </a:t>
            </a:r>
            <a:r>
              <a:rPr lang="sr-Latn-RS" dirty="0" smtClean="0"/>
              <a:t>svake godine se raspisuje konkurs </a:t>
            </a:r>
            <a:r>
              <a:rPr lang="sr-Latn-RS" dirty="0"/>
              <a:t>za </a:t>
            </a:r>
            <a:r>
              <a:rPr lang="sr-Latn-RS" b="1" dirty="0"/>
              <a:t>finansiranje</a:t>
            </a:r>
            <a:r>
              <a:rPr lang="sr-Latn-RS" dirty="0"/>
              <a:t> odnosno učešće u </a:t>
            </a:r>
            <a:r>
              <a:rPr lang="sr-Latn-RS" dirty="0" smtClean="0"/>
              <a:t>finansiranju:</a:t>
            </a:r>
          </a:p>
          <a:p>
            <a:r>
              <a:rPr lang="sr-Latn-RS" b="1" dirty="0" smtClean="0"/>
              <a:t>osposobljavanja </a:t>
            </a:r>
            <a:r>
              <a:rPr lang="sr-Latn-RS" b="1" dirty="0"/>
              <a:t>zaposlenih </a:t>
            </a:r>
            <a:r>
              <a:rPr lang="sr-Latn-RS" dirty="0"/>
              <a:t>u organima i organizacijama </a:t>
            </a:r>
            <a:r>
              <a:rPr lang="sr-Latn-RS" dirty="0" smtClean="0"/>
              <a:t>da </a:t>
            </a:r>
            <a:r>
              <a:rPr lang="sr-Latn-RS" dirty="0"/>
              <a:t>se koriste jezikom nacionalne manjine koji je utvrđen kao jezik u službenoj </a:t>
            </a:r>
            <a:r>
              <a:rPr lang="sr-Latn-RS" dirty="0" smtClean="0"/>
              <a:t>upotrebi i </a:t>
            </a:r>
            <a:r>
              <a:rPr lang="sr-Latn-RS" dirty="0"/>
              <a:t>za razvoj sistema elektronske uprave za rad u uslovima višejezičnosti</a:t>
            </a:r>
            <a:r>
              <a:rPr lang="sr-Latn-RS" dirty="0" smtClean="0"/>
              <a:t>;</a:t>
            </a:r>
          </a:p>
          <a:p>
            <a:r>
              <a:rPr lang="sr-Latn-RS" dirty="0" smtClean="0"/>
              <a:t>troškova </a:t>
            </a:r>
            <a:r>
              <a:rPr lang="sr-Latn-RS" dirty="0"/>
              <a:t>izrade i postavljanja </a:t>
            </a:r>
            <a:r>
              <a:rPr lang="sr-Latn-RS" b="1" dirty="0"/>
              <a:t>tabli s nazivom </a:t>
            </a:r>
            <a:r>
              <a:rPr lang="sr-Latn-RS" dirty="0"/>
              <a:t>organa i organizacija, nazivom naseljenog mesta na putnim pravcima, nazivom ulica i trgova </a:t>
            </a:r>
            <a:r>
              <a:rPr lang="sr-Latn-RS" dirty="0" smtClean="0"/>
              <a:t>ispisanih </a:t>
            </a:r>
            <a:r>
              <a:rPr lang="sr-Latn-RS" dirty="0"/>
              <a:t>na jezicima </a:t>
            </a:r>
            <a:r>
              <a:rPr lang="sr-Latn-RS" dirty="0" smtClean="0"/>
              <a:t>koji </a:t>
            </a:r>
            <a:r>
              <a:rPr lang="sr-Latn-RS" dirty="0"/>
              <a:t>su u službenoj upotrebi u gradu, opštini ili naseljenom </a:t>
            </a:r>
            <a:r>
              <a:rPr lang="sr-Latn-RS" dirty="0" smtClean="0"/>
              <a:t>mestu, za </a:t>
            </a:r>
            <a:r>
              <a:rPr lang="sr-Latn-RS" dirty="0"/>
              <a:t>štampanje dvojezičkih i </a:t>
            </a:r>
            <a:r>
              <a:rPr lang="sr-Latn-RS" b="1" dirty="0"/>
              <a:t>višejezičkih obrazaca</a:t>
            </a:r>
            <a:r>
              <a:rPr lang="sr-Latn-RS" dirty="0"/>
              <a:t> kao i za štampanje </a:t>
            </a:r>
            <a:r>
              <a:rPr lang="sr-Latn-RS" b="1" dirty="0"/>
              <a:t>službenih glasila</a:t>
            </a:r>
            <a:r>
              <a:rPr lang="sr-Latn-RS" dirty="0"/>
              <a:t> i drugih </a:t>
            </a:r>
            <a:r>
              <a:rPr lang="sr-Latn-RS" b="1" dirty="0"/>
              <a:t>javnih </a:t>
            </a:r>
            <a:r>
              <a:rPr lang="sr-Latn-RS" b="1" dirty="0" smtClean="0"/>
              <a:t>publikacija.</a:t>
            </a:r>
          </a:p>
        </p:txBody>
      </p:sp>
    </p:spTree>
    <p:extLst>
      <p:ext uri="{BB962C8B-B14F-4D97-AF65-F5344CB8AC3E}">
        <p14:creationId xmlns:p14="http://schemas.microsoft.com/office/powerpoint/2010/main" val="205151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44616"/>
          </a:xfrm>
        </p:spPr>
        <p:txBody>
          <a:bodyPr>
            <a:normAutofit fontScale="55000" lnSpcReduction="20000"/>
          </a:bodyPr>
          <a:lstStyle/>
          <a:p>
            <a:pPr marL="0" indent="0">
              <a:buNone/>
            </a:pPr>
            <a:r>
              <a:rPr lang="sr-Latn-RS" sz="3800" b="1" dirty="0"/>
              <a:t>Na</a:t>
            </a:r>
            <a:r>
              <a:rPr lang="sr-Latn-RS" sz="3800" dirty="0"/>
              <a:t> </a:t>
            </a:r>
            <a:r>
              <a:rPr lang="sr-Latn-RS" sz="3800" b="1" dirty="0" smtClean="0"/>
              <a:t>Konkurs </a:t>
            </a:r>
            <a:r>
              <a:rPr lang="sr-Latn-RS" sz="3800" b="1" dirty="0"/>
              <a:t>se mogu prijaviti isključivo</a:t>
            </a:r>
            <a:r>
              <a:rPr lang="sr-Latn-RS" sz="3800" b="1" dirty="0" smtClean="0"/>
              <a:t>:</a:t>
            </a:r>
          </a:p>
          <a:p>
            <a:r>
              <a:rPr lang="sr-Latn-RS" sz="3800" dirty="0" smtClean="0"/>
              <a:t>organi gradova </a:t>
            </a:r>
            <a:r>
              <a:rPr lang="sr-Latn-RS" sz="3800" dirty="0"/>
              <a:t>i </a:t>
            </a:r>
            <a:r>
              <a:rPr lang="sr-Latn-RS" sz="3800" dirty="0" smtClean="0"/>
              <a:t>opština </a:t>
            </a:r>
            <a:r>
              <a:rPr lang="sr-Latn-RS" sz="3800" dirty="0"/>
              <a:t>na teritoriji AP Vojvodine, u kojima je statutom utvrđena službena upotreba jezika i pisama nacionalnih manjina na celoj teritoriji grada, opštine ili pojedinim naseljenim mestima na njihovoj </a:t>
            </a:r>
            <a:r>
              <a:rPr lang="sr-Latn-RS" sz="3800" dirty="0" smtClean="0"/>
              <a:t>teritoriji;</a:t>
            </a:r>
          </a:p>
          <a:p>
            <a:r>
              <a:rPr lang="sr-Latn-RS" sz="3800" dirty="0" smtClean="0"/>
              <a:t>mesne </a:t>
            </a:r>
            <a:r>
              <a:rPr lang="sr-Latn-RS" sz="3800" dirty="0"/>
              <a:t>samouprave na teritoriji gradova i </a:t>
            </a:r>
            <a:r>
              <a:rPr lang="sr-Latn-RS" sz="3800" dirty="0" smtClean="0"/>
              <a:t>opština;</a:t>
            </a:r>
          </a:p>
          <a:p>
            <a:r>
              <a:rPr lang="sr-Latn-RS" sz="3800" dirty="0" smtClean="0"/>
              <a:t>drugi </a:t>
            </a:r>
            <a:r>
              <a:rPr lang="sr-Latn-RS" sz="3800" dirty="0"/>
              <a:t>organi, organizacije, službe i ustanove na teritoriji gradova i </a:t>
            </a:r>
            <a:r>
              <a:rPr lang="sr-Latn-RS" sz="3800" dirty="0" smtClean="0"/>
              <a:t>opština</a:t>
            </a:r>
            <a:r>
              <a:rPr lang="sr-Latn-RS" sz="3800" dirty="0"/>
              <a:t>;</a:t>
            </a:r>
            <a:endParaRPr lang="sr-Latn-RS" sz="3800" dirty="0" smtClean="0"/>
          </a:p>
          <a:p>
            <a:pPr marL="0" indent="0">
              <a:buNone/>
            </a:pPr>
            <a:endParaRPr lang="sr-Latn-RS" sz="3800" b="1" dirty="0" smtClean="0"/>
          </a:p>
          <a:p>
            <a:pPr marL="0" indent="0">
              <a:buNone/>
            </a:pPr>
            <a:r>
              <a:rPr lang="sr-Latn-RS" sz="3800" dirty="0" smtClean="0"/>
              <a:t>Visina </a:t>
            </a:r>
            <a:r>
              <a:rPr lang="sr-Latn-RS" sz="3800" dirty="0"/>
              <a:t>sredstava</a:t>
            </a:r>
            <a:r>
              <a:rPr lang="sr-Latn-RS" sz="3800" b="1" dirty="0"/>
              <a:t> </a:t>
            </a:r>
            <a:r>
              <a:rPr lang="sr-Latn-RS" sz="3800" dirty="0"/>
              <a:t>za raspodelu utvrđuje se na osnovu sledećih </a:t>
            </a:r>
            <a:r>
              <a:rPr lang="sr-Latn-RS" sz="3800" b="1" dirty="0" smtClean="0"/>
              <a:t>kriterijuma</a:t>
            </a:r>
            <a:r>
              <a:rPr lang="sr-Latn-RS" sz="3800" dirty="0" smtClean="0"/>
              <a:t>:</a:t>
            </a:r>
          </a:p>
          <a:p>
            <a:r>
              <a:rPr lang="sr-Latn-RS" sz="3800" dirty="0" smtClean="0"/>
              <a:t>broj </a:t>
            </a:r>
            <a:r>
              <a:rPr lang="sr-Latn-RS" sz="3800" dirty="0"/>
              <a:t>jezika i pisama koji su u službenoj upotrebi na celoj teritoriji grada, opštine ili naseljenog </a:t>
            </a:r>
            <a:r>
              <a:rPr lang="sr-Latn-RS" sz="3800" dirty="0" smtClean="0"/>
              <a:t>mesta;</a:t>
            </a:r>
          </a:p>
          <a:p>
            <a:r>
              <a:rPr lang="sr-Latn-RS" sz="3800" dirty="0" smtClean="0"/>
              <a:t>procentualno </a:t>
            </a:r>
            <a:r>
              <a:rPr lang="sr-Latn-RS" sz="3800" dirty="0"/>
              <a:t>učešće pripadnika nacionalnih manjina čiji su jezici i pisma u službenoj upotrebi u ukupnom broju </a:t>
            </a:r>
            <a:r>
              <a:rPr lang="sr-Latn-RS" sz="3800" dirty="0" smtClean="0"/>
              <a:t>stanovništva;</a:t>
            </a:r>
          </a:p>
          <a:p>
            <a:r>
              <a:rPr lang="sr-Latn-RS" sz="3800" dirty="0" smtClean="0"/>
              <a:t>ukupni </a:t>
            </a:r>
            <a:r>
              <a:rPr lang="sr-Latn-RS" sz="3800" dirty="0"/>
              <a:t>materijalni troškovi potrebni za realizaciju </a:t>
            </a:r>
            <a:r>
              <a:rPr lang="sr-Latn-RS" sz="3800" dirty="0" smtClean="0"/>
              <a:t>projekata;</a:t>
            </a:r>
          </a:p>
          <a:p>
            <a:r>
              <a:rPr lang="sr-Latn-RS" sz="3800" dirty="0" smtClean="0"/>
              <a:t>postojanje </a:t>
            </a:r>
            <a:r>
              <a:rPr lang="sr-Latn-RS" sz="3800" dirty="0"/>
              <a:t>i drugih izvora finansiranja </a:t>
            </a:r>
            <a:r>
              <a:rPr lang="sr-Latn-RS" sz="3800" dirty="0" smtClean="0"/>
              <a:t>projekta;</a:t>
            </a:r>
          </a:p>
          <a:p>
            <a:r>
              <a:rPr lang="sr-Latn-RS" sz="3800" dirty="0" smtClean="0"/>
              <a:t>kontinuitet </a:t>
            </a:r>
            <a:r>
              <a:rPr lang="sr-Latn-RS" sz="3800" dirty="0"/>
              <a:t>u finansiranju projekta od strane Sekretarijata ili se sredstva traže prvi put.</a:t>
            </a:r>
            <a:endParaRPr lang="en-US" sz="3800" dirty="0"/>
          </a:p>
          <a:p>
            <a:endParaRPr lang="sr-Latn-RS" dirty="0"/>
          </a:p>
        </p:txBody>
      </p:sp>
    </p:spTree>
    <p:extLst>
      <p:ext uri="{BB962C8B-B14F-4D97-AF65-F5344CB8AC3E}">
        <p14:creationId xmlns:p14="http://schemas.microsoft.com/office/powerpoint/2010/main" val="30718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smtClean="0"/>
              <a:t>Međunarodn</a:t>
            </a:r>
            <a:r>
              <a:rPr lang="en-US" dirty="0"/>
              <a:t>i</a:t>
            </a:r>
            <a:r>
              <a:rPr lang="sr-Cyrl-CS" dirty="0" smtClean="0"/>
              <a:t> pr</a:t>
            </a:r>
            <a:r>
              <a:rPr lang="en-US" dirty="0" err="1" smtClean="0"/>
              <a:t>avni</a:t>
            </a:r>
            <a:r>
              <a:rPr lang="en-US" dirty="0" smtClean="0"/>
              <a:t> </a:t>
            </a:r>
            <a:r>
              <a:rPr lang="en-US" dirty="0" err="1" smtClean="0"/>
              <a:t>okvir</a:t>
            </a:r>
            <a:endParaRPr lang="en-US" dirty="0"/>
          </a:p>
        </p:txBody>
      </p:sp>
      <p:sp>
        <p:nvSpPr>
          <p:cNvPr id="3" name="Content Placeholder 2"/>
          <p:cNvSpPr>
            <a:spLocks noGrp="1"/>
          </p:cNvSpPr>
          <p:nvPr>
            <p:ph idx="1"/>
          </p:nvPr>
        </p:nvSpPr>
        <p:spPr/>
        <p:txBody>
          <a:bodyPr>
            <a:normAutofit fontScale="92500" lnSpcReduction="10000"/>
          </a:bodyPr>
          <a:lstStyle/>
          <a:p>
            <a:r>
              <a:rPr lang="sr-Cyrl-CS" dirty="0" smtClean="0"/>
              <a:t>Međunarodn</a:t>
            </a:r>
            <a:r>
              <a:rPr lang="sr-Latn-RS" dirty="0" smtClean="0"/>
              <a:t>i</a:t>
            </a:r>
            <a:r>
              <a:rPr lang="sr-Cyrl-CS" smtClean="0"/>
              <a:t> pakt </a:t>
            </a:r>
            <a:r>
              <a:rPr lang="sr-Cyrl-CS" dirty="0"/>
              <a:t>o građanskim i političkim pravima (</a:t>
            </a:r>
            <a:r>
              <a:rPr lang="sr-Cyrl-CS" dirty="0" smtClean="0"/>
              <a:t>1966)</a:t>
            </a:r>
            <a:r>
              <a:rPr lang="en-US" dirty="0" smtClean="0"/>
              <a:t>;</a:t>
            </a:r>
          </a:p>
          <a:p>
            <a:r>
              <a:rPr lang="sr-Cyrl-CS" dirty="0" smtClean="0"/>
              <a:t>Deklaracija </a:t>
            </a:r>
            <a:r>
              <a:rPr lang="sr-Cyrl-CS" dirty="0"/>
              <a:t>UN o pravima pripadnika nacionalnih ili etničkih, verskih i jezičkih manjina (1992</a:t>
            </a:r>
            <a:r>
              <a:rPr lang="sr-Cyrl-CS" dirty="0" smtClean="0"/>
              <a:t>)</a:t>
            </a:r>
            <a:r>
              <a:rPr lang="en-US" dirty="0" smtClean="0"/>
              <a:t>;</a:t>
            </a:r>
            <a:r>
              <a:rPr lang="sr-Cyrl-CS" dirty="0" smtClean="0"/>
              <a:t> </a:t>
            </a:r>
            <a:endParaRPr lang="en-US" dirty="0" smtClean="0"/>
          </a:p>
          <a:p>
            <a:r>
              <a:rPr lang="sr-Cyrl-CS" dirty="0" smtClean="0"/>
              <a:t>Okvirna </a:t>
            </a:r>
            <a:r>
              <a:rPr lang="sr-Cyrl-CS" dirty="0"/>
              <a:t>konvencija za zaštitu nacionalnih manjina (1995), Evropska povelja o regionalnim ili manjinskim jezicima (1992</a:t>
            </a:r>
            <a:r>
              <a:rPr lang="sr-Cyrl-CS" dirty="0" smtClean="0"/>
              <a:t>)</a:t>
            </a:r>
            <a:r>
              <a:rPr lang="en-US" dirty="0" smtClean="0"/>
              <a:t>;</a:t>
            </a:r>
            <a:r>
              <a:rPr lang="sr-Cyrl-CS" dirty="0" smtClean="0"/>
              <a:t> </a:t>
            </a:r>
            <a:endParaRPr lang="en-US" dirty="0" smtClean="0"/>
          </a:p>
          <a:p>
            <a:r>
              <a:rPr lang="en-US" dirty="0" smtClean="0"/>
              <a:t>B</a:t>
            </a:r>
            <a:r>
              <a:rPr lang="sr-Cyrl-CS" dirty="0" smtClean="0"/>
              <a:t>ilateralni </a:t>
            </a:r>
            <a:r>
              <a:rPr lang="sr-Cyrl-CS" dirty="0"/>
              <a:t>ugovori o zaštiti manjina zaključeni sa Hrvatskom, Mađarskom, Makedonijom i Rumunijom.</a:t>
            </a:r>
            <a:endParaRPr lang="en-US" dirty="0"/>
          </a:p>
        </p:txBody>
      </p:sp>
    </p:spTree>
    <p:extLst>
      <p:ext uri="{BB962C8B-B14F-4D97-AF65-F5344CB8AC3E}">
        <p14:creationId xmlns:p14="http://schemas.microsoft.com/office/powerpoint/2010/main" val="2567571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Namena dodeljenih sredstava po Konkursu</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sr-Latn-CS" dirty="0" smtClean="0"/>
              <a:t>Na Konkurs je u 2014. godini </a:t>
            </a:r>
            <a:r>
              <a:rPr lang="sr-Latn-CS" b="1" dirty="0" smtClean="0"/>
              <a:t>podneto</a:t>
            </a:r>
            <a:r>
              <a:rPr lang="sr-Latn-CS" dirty="0" smtClean="0"/>
              <a:t> </a:t>
            </a:r>
            <a:r>
              <a:rPr lang="sr-Latn-CS" b="1" dirty="0" smtClean="0"/>
              <a:t>109 prijava </a:t>
            </a:r>
            <a:r>
              <a:rPr lang="sr-Latn-CS" dirty="0" smtClean="0"/>
              <a:t>od kojih je 105 zadovoljavalo uslove konkursa.</a:t>
            </a:r>
          </a:p>
          <a:p>
            <a:pPr marL="0" indent="0">
              <a:buNone/>
            </a:pPr>
            <a:r>
              <a:rPr lang="sr-Latn-CS" dirty="0" smtClean="0"/>
              <a:t>Sredstva u ukupnom iznosu od </a:t>
            </a:r>
            <a:r>
              <a:rPr lang="sr-Cyrl-RS" b="1" dirty="0"/>
              <a:t>9</a:t>
            </a:r>
            <a:r>
              <a:rPr lang="sr-Latn-CS" b="1" dirty="0"/>
              <a:t>.</a:t>
            </a:r>
            <a:r>
              <a:rPr lang="sr-Cyrl-RS" b="1" dirty="0"/>
              <a:t>500</a:t>
            </a:r>
            <a:r>
              <a:rPr lang="sr-Latn-CS" b="1" dirty="0"/>
              <a:t>.000,00 </a:t>
            </a:r>
            <a:r>
              <a:rPr lang="sr-Latn-CS" dirty="0" smtClean="0"/>
              <a:t>dinara su </a:t>
            </a:r>
            <a:r>
              <a:rPr lang="sr-Latn-CS" b="1" dirty="0" smtClean="0"/>
              <a:t>dodeljena po osnovu 87 prijava </a:t>
            </a:r>
            <a:r>
              <a:rPr lang="sr-Latn-CS" dirty="0" smtClean="0"/>
              <a:t>i to za:</a:t>
            </a:r>
          </a:p>
          <a:p>
            <a:pPr marL="450850" indent="-269875"/>
            <a:r>
              <a:rPr lang="sr-Latn-RS" b="1" dirty="0" smtClean="0"/>
              <a:t>Z</a:t>
            </a:r>
            <a:r>
              <a:rPr lang="sr-Cyrl-CS" b="1" dirty="0" smtClean="0"/>
              <a:t>a osposobljavanj</a:t>
            </a:r>
            <a:r>
              <a:rPr lang="sr-Latn-RS" b="1" dirty="0" smtClean="0"/>
              <a:t>e</a:t>
            </a:r>
            <a:r>
              <a:rPr lang="sr-Cyrl-CS" dirty="0" smtClean="0"/>
              <a:t> </a:t>
            </a:r>
            <a:r>
              <a:rPr lang="sr-Cyrl-CS" dirty="0"/>
              <a:t>zaposlenih </a:t>
            </a:r>
            <a:r>
              <a:rPr lang="sr-Cyrl-CS" dirty="0" smtClean="0"/>
              <a:t>ukupno </a:t>
            </a:r>
            <a:r>
              <a:rPr lang="sr-Cyrl-CS" b="1" dirty="0" smtClean="0"/>
              <a:t>1.027.600,00</a:t>
            </a:r>
            <a:r>
              <a:rPr lang="sr-Cyrl-CS" dirty="0" smtClean="0"/>
              <a:t> dinara</a:t>
            </a:r>
            <a:r>
              <a:rPr lang="sr-Latn-RS" dirty="0" smtClean="0"/>
              <a:t>;</a:t>
            </a:r>
          </a:p>
          <a:p>
            <a:pPr marL="450850" indent="-269875"/>
            <a:r>
              <a:rPr lang="sr-Cyrl-CS" dirty="0" smtClean="0"/>
              <a:t>Za </a:t>
            </a:r>
            <a:r>
              <a:rPr lang="sr-Cyrl-CS" dirty="0"/>
              <a:t>razvoj sistema </a:t>
            </a:r>
            <a:r>
              <a:rPr lang="sr-Cyrl-CS" b="1" dirty="0"/>
              <a:t>elektronske uprave</a:t>
            </a:r>
            <a:r>
              <a:rPr lang="sr-Cyrl-CS" dirty="0"/>
              <a:t> za rad u uslovima višejezičnosti </a:t>
            </a:r>
            <a:r>
              <a:rPr lang="sr-Cyrl-CS" b="1" dirty="0" smtClean="0"/>
              <a:t>414.000,00</a:t>
            </a:r>
            <a:r>
              <a:rPr lang="sr-Cyrl-CS" dirty="0" smtClean="0"/>
              <a:t> dinara</a:t>
            </a:r>
            <a:r>
              <a:rPr lang="sr-Latn-RS" dirty="0" smtClean="0"/>
              <a:t>;</a:t>
            </a:r>
          </a:p>
          <a:p>
            <a:pPr marL="450850" indent="-269875"/>
            <a:r>
              <a:rPr lang="sr-Latn-RS" dirty="0" smtClean="0"/>
              <a:t>Preostali iznos sredstava od </a:t>
            </a:r>
            <a:r>
              <a:rPr lang="sr-Latn-RS" b="1" dirty="0" smtClean="0"/>
              <a:t>8.058.400,00</a:t>
            </a:r>
            <a:r>
              <a:rPr lang="sr-Latn-RS" dirty="0" smtClean="0"/>
              <a:t> dinara dodeljen je za troškove izrade i postavljanja višejezičkih </a:t>
            </a:r>
            <a:r>
              <a:rPr lang="sr-Latn-RS" b="1" dirty="0" smtClean="0"/>
              <a:t>tabli</a:t>
            </a:r>
            <a:r>
              <a:rPr lang="sr-Latn-RS" dirty="0" smtClean="0"/>
              <a:t> i štampanje višejezičkih </a:t>
            </a:r>
            <a:r>
              <a:rPr lang="sr-Latn-RS" b="1" dirty="0" smtClean="0"/>
              <a:t>obrazaca i javnih publikacija;</a:t>
            </a:r>
          </a:p>
          <a:p>
            <a:endParaRPr lang="sr-Latn-RS" dirty="0" smtClean="0"/>
          </a:p>
          <a:p>
            <a:endParaRPr lang="en-US" dirty="0"/>
          </a:p>
        </p:txBody>
      </p:sp>
    </p:spTree>
    <p:extLst>
      <p:ext uri="{BB962C8B-B14F-4D97-AF65-F5344CB8AC3E}">
        <p14:creationId xmlns:p14="http://schemas.microsoft.com/office/powerpoint/2010/main" val="223393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Analiza namene sredstava u periodu 2011-2014. godina</a:t>
            </a:r>
            <a:endParaRPr lang="sr-Latn-RS" dirty="0"/>
          </a:p>
        </p:txBody>
      </p:sp>
      <p:sp>
        <p:nvSpPr>
          <p:cNvPr id="3" name="Content Placeholder 2"/>
          <p:cNvSpPr>
            <a:spLocks noGrp="1"/>
          </p:cNvSpPr>
          <p:nvPr>
            <p:ph idx="1"/>
          </p:nvPr>
        </p:nvSpPr>
        <p:spPr/>
        <p:txBody>
          <a:bodyPr>
            <a:normAutofit fontScale="85000" lnSpcReduction="10000"/>
          </a:bodyPr>
          <a:lstStyle/>
          <a:p>
            <a:r>
              <a:rPr lang="sr-Latn-RS" dirty="0" smtClean="0"/>
              <a:t>Najveći broj prijava u posmatranom periodu bio je za </a:t>
            </a:r>
            <a:r>
              <a:rPr lang="sr-Cyrl-CS" dirty="0"/>
              <a:t>finansiranje</a:t>
            </a:r>
            <a:r>
              <a:rPr lang="sr-Cyrl-CS" b="1" dirty="0"/>
              <a:t> </a:t>
            </a:r>
            <a:r>
              <a:rPr lang="sr-Cyrl-CS" dirty="0"/>
              <a:t>troškova izrade i postavljanja </a:t>
            </a:r>
            <a:r>
              <a:rPr lang="sr-Cyrl-CS" b="1" dirty="0"/>
              <a:t>tabli</a:t>
            </a:r>
            <a:r>
              <a:rPr lang="sr-Latn-RS" dirty="0"/>
              <a:t> i</a:t>
            </a:r>
            <a:r>
              <a:rPr lang="sr-Cyrl-CS" dirty="0"/>
              <a:t> za štampanje višejezičkih </a:t>
            </a:r>
            <a:r>
              <a:rPr lang="sr-Cyrl-CS" b="1" dirty="0"/>
              <a:t>obrazaca i drugih javnih </a:t>
            </a:r>
            <a:r>
              <a:rPr lang="sr-Cyrl-CS" b="1" dirty="0" smtClean="0"/>
              <a:t>publikacija</a:t>
            </a:r>
            <a:r>
              <a:rPr lang="sr-Latn-RS" dirty="0" smtClean="0"/>
              <a:t>;</a:t>
            </a:r>
          </a:p>
          <a:p>
            <a:r>
              <a:rPr lang="sr-Latn-RS" dirty="0" smtClean="0"/>
              <a:t>K</a:t>
            </a:r>
            <a:r>
              <a:rPr lang="sr-Cyrl-RS" dirty="0" smtClean="0"/>
              <a:t>ontinuitet u prijavama</a:t>
            </a:r>
            <a:r>
              <a:rPr lang="sr-Latn-RS" dirty="0" smtClean="0"/>
              <a:t> postoji i u pogledu </a:t>
            </a:r>
            <a:r>
              <a:rPr lang="sr-Latn-RS" b="1" dirty="0" smtClean="0"/>
              <a:t>osposobljavanja zaposlenih</a:t>
            </a:r>
            <a:r>
              <a:rPr lang="sr-Latn-RS" dirty="0" smtClean="0"/>
              <a:t> i razvoja sistema eUprave;</a:t>
            </a:r>
          </a:p>
          <a:p>
            <a:r>
              <a:rPr lang="sr-Cyrl-CS" dirty="0" smtClean="0"/>
              <a:t>Ranijih </a:t>
            </a:r>
            <a:r>
              <a:rPr lang="sr-Cyrl-CS" dirty="0"/>
              <a:t>godina </a:t>
            </a:r>
            <a:r>
              <a:rPr lang="sr-Latn-RS" dirty="0" smtClean="0"/>
              <a:t>su finansirani i </a:t>
            </a:r>
            <a:r>
              <a:rPr lang="sr-Cyrl-CS" dirty="0" smtClean="0"/>
              <a:t>troškov</a:t>
            </a:r>
            <a:r>
              <a:rPr lang="sr-Latn-RS" dirty="0" smtClean="0"/>
              <a:t>i</a:t>
            </a:r>
            <a:r>
              <a:rPr lang="sr-Cyrl-CS" dirty="0" smtClean="0"/>
              <a:t> </a:t>
            </a:r>
            <a:r>
              <a:rPr lang="sr-Latn-RS" dirty="0" smtClean="0"/>
              <a:t>nabavke </a:t>
            </a:r>
            <a:r>
              <a:rPr lang="sr-Cyrl-CS" dirty="0" smtClean="0"/>
              <a:t>opreme </a:t>
            </a:r>
            <a:r>
              <a:rPr lang="sr-Cyrl-CS" dirty="0"/>
              <a:t>za </a:t>
            </a:r>
            <a:r>
              <a:rPr lang="sr-Cyrl-CS" b="1" dirty="0"/>
              <a:t>simultano </a:t>
            </a:r>
            <a:r>
              <a:rPr lang="sr-Cyrl-CS" b="1" dirty="0" smtClean="0"/>
              <a:t>prevođenje</a:t>
            </a:r>
            <a:r>
              <a:rPr lang="sr-Latn-RS" dirty="0" smtClean="0"/>
              <a:t>;</a:t>
            </a:r>
          </a:p>
          <a:p>
            <a:r>
              <a:rPr lang="sr-Latn-RS" dirty="0" smtClean="0"/>
              <a:t>N</a:t>
            </a:r>
            <a:r>
              <a:rPr lang="sr-Cyrl-CS" dirty="0" smtClean="0"/>
              <a:t>ajveći </a:t>
            </a:r>
            <a:r>
              <a:rPr lang="sr-Cyrl-CS" dirty="0"/>
              <a:t>broj zahteva </a:t>
            </a:r>
            <a:r>
              <a:rPr lang="sr-Cyrl-CS" b="1" dirty="0" smtClean="0"/>
              <a:t>33</a:t>
            </a:r>
            <a:r>
              <a:rPr lang="sr-Latn-RS" b="1" dirty="0" smtClean="0"/>
              <a:t> u</a:t>
            </a:r>
            <a:r>
              <a:rPr lang="sr-Cyrl-CS" b="1" dirty="0" smtClean="0"/>
              <a:t> </a:t>
            </a:r>
            <a:r>
              <a:rPr lang="sr-Latn-RS" b="1" dirty="0"/>
              <a:t>2014. </a:t>
            </a:r>
            <a:r>
              <a:rPr lang="sr-Cyrl-CS" b="1" dirty="0" smtClean="0"/>
              <a:t>godin</a:t>
            </a:r>
            <a:r>
              <a:rPr lang="sr-Latn-RS" b="1" dirty="0" smtClean="0"/>
              <a:t>i</a:t>
            </a:r>
            <a:r>
              <a:rPr lang="sr-Cyrl-CS" b="1" dirty="0" smtClean="0"/>
              <a:t> </a:t>
            </a:r>
            <a:r>
              <a:rPr lang="sr-Cyrl-CS" dirty="0" smtClean="0"/>
              <a:t>podnet </a:t>
            </a:r>
            <a:r>
              <a:rPr lang="sr-Latn-RS" dirty="0" smtClean="0"/>
              <a:t>je </a:t>
            </a:r>
            <a:r>
              <a:rPr lang="sr-Cyrl-CS" dirty="0" smtClean="0"/>
              <a:t>za</a:t>
            </a:r>
            <a:r>
              <a:rPr lang="sr-Latn-RS" dirty="0" smtClean="0"/>
              <a:t> finansiranje/sufinansiranje</a:t>
            </a:r>
            <a:r>
              <a:rPr lang="sr-Cyrl-CS" dirty="0" smtClean="0"/>
              <a:t> </a:t>
            </a:r>
            <a:r>
              <a:rPr lang="sr-Cyrl-CS" dirty="0"/>
              <a:t>troškove izrade i postavljanja višejezičkih </a:t>
            </a:r>
            <a:r>
              <a:rPr lang="sr-Cyrl-CS" b="1" dirty="0"/>
              <a:t>tabli sa nazivom </a:t>
            </a:r>
            <a:r>
              <a:rPr lang="sr-Cyrl-CS" b="1" dirty="0" smtClean="0"/>
              <a:t>ulica</a:t>
            </a:r>
            <a:r>
              <a:rPr lang="sr-Latn-RS" dirty="0"/>
              <a:t>.</a:t>
            </a:r>
            <a:endParaRPr lang="sr-Latn-RS" dirty="0" smtClean="0"/>
          </a:p>
          <a:p>
            <a:endParaRPr lang="sr-Latn-RS" dirty="0"/>
          </a:p>
        </p:txBody>
      </p:sp>
    </p:spTree>
    <p:extLst>
      <p:ext uri="{BB962C8B-B14F-4D97-AF65-F5344CB8AC3E}">
        <p14:creationId xmlns:p14="http://schemas.microsoft.com/office/powerpoint/2010/main" val="323412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Raspodela</a:t>
            </a:r>
            <a:r>
              <a:rPr lang="en-US" dirty="0" smtClean="0"/>
              <a:t> </a:t>
            </a:r>
            <a:r>
              <a:rPr lang="en-US" dirty="0" err="1" smtClean="0"/>
              <a:t>sredstava</a:t>
            </a:r>
            <a:r>
              <a:rPr lang="en-US" dirty="0" smtClean="0"/>
              <a:t> </a:t>
            </a:r>
            <a:r>
              <a:rPr lang="en-US" dirty="0" err="1" smtClean="0"/>
              <a:t>po</a:t>
            </a:r>
            <a:r>
              <a:rPr lang="en-US" dirty="0" smtClean="0"/>
              <a:t> </a:t>
            </a:r>
            <a:r>
              <a:rPr lang="en-US" dirty="0" err="1" smtClean="0"/>
              <a:t>nameni</a:t>
            </a:r>
            <a:endParaRPr lang="en-US"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2669434324"/>
              </p:ext>
            </p:extLst>
          </p:nvPr>
        </p:nvGraphicFramePr>
        <p:xfrm>
          <a:off x="446336" y="1391568"/>
          <a:ext cx="8230120" cy="4068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3528" y="5517232"/>
            <a:ext cx="8208912" cy="461665"/>
          </a:xfrm>
          <a:prstGeom prst="rect">
            <a:avLst/>
          </a:prstGeom>
          <a:noFill/>
        </p:spPr>
        <p:txBody>
          <a:bodyPr wrap="square" rtlCol="0">
            <a:spAutoFit/>
          </a:bodyPr>
          <a:lstStyle/>
          <a:p>
            <a:pPr>
              <a:defRPr/>
            </a:pPr>
            <a:r>
              <a:rPr lang="sr-Latn-RS" sz="1200" b="1" dirty="0" smtClean="0">
                <a:solidFill>
                  <a:srgbClr val="C00000"/>
                </a:solidFill>
                <a:latin typeface="Calibri" pitchFamily="34" charset="0"/>
              </a:rPr>
              <a:t>Izrada višejezičkih tabli i štampanje obrazaca i javnih publikacija</a:t>
            </a:r>
            <a:r>
              <a:rPr lang="vi-VN" sz="1200" dirty="0"/>
              <a:t>	</a:t>
            </a:r>
            <a:endParaRPr lang="sr-Latn-RS" sz="1200" dirty="0" smtClean="0"/>
          </a:p>
          <a:p>
            <a:pPr>
              <a:defRPr/>
            </a:pPr>
            <a:r>
              <a:rPr lang="vi-VN" sz="1200" b="1" dirty="0">
                <a:solidFill>
                  <a:schemeClr val="tx2">
                    <a:lumMod val="75000"/>
                  </a:schemeClr>
                </a:solidFill>
                <a:latin typeface="Calibri" pitchFamily="34" charset="0"/>
              </a:rPr>
              <a:t>Osposobljavanje zaposlenih </a:t>
            </a:r>
            <a:r>
              <a:rPr lang="sr-Latn-RS" sz="1200" b="1" dirty="0">
                <a:solidFill>
                  <a:schemeClr val="tx2">
                    <a:lumMod val="75000"/>
                  </a:schemeClr>
                </a:solidFill>
                <a:latin typeface="Calibri" pitchFamily="34" charset="0"/>
              </a:rPr>
              <a:t>da</a:t>
            </a:r>
            <a:r>
              <a:rPr lang="vi-VN" sz="1200" b="1" dirty="0">
                <a:solidFill>
                  <a:schemeClr val="tx2">
                    <a:lumMod val="75000"/>
                  </a:schemeClr>
                </a:solidFill>
                <a:latin typeface="Calibri" pitchFamily="34" charset="0"/>
              </a:rPr>
              <a:t> se koriste jezikom nacionalne manjine</a:t>
            </a:r>
            <a:r>
              <a:rPr lang="sr-Latn-RS" sz="1200" b="1" dirty="0">
                <a:solidFill>
                  <a:schemeClr val="tx2">
                    <a:lumMod val="75000"/>
                  </a:schemeClr>
                </a:solidFill>
                <a:latin typeface="Calibri" pitchFamily="34" charset="0"/>
              </a:rPr>
              <a:t> i razvoj sistema </a:t>
            </a:r>
            <a:r>
              <a:rPr lang="sr-Latn-RS" sz="1200" b="1" dirty="0" smtClean="0">
                <a:solidFill>
                  <a:schemeClr val="tx2">
                    <a:lumMod val="75000"/>
                  </a:schemeClr>
                </a:solidFill>
                <a:latin typeface="Calibri" pitchFamily="34" charset="0"/>
              </a:rPr>
              <a:t>eUprave</a:t>
            </a:r>
            <a:endParaRPr lang="en-US" sz="1200" dirty="0">
              <a:solidFill>
                <a:schemeClr val="tx2">
                  <a:lumMod val="75000"/>
                </a:schemeClr>
              </a:solidFill>
            </a:endParaRPr>
          </a:p>
        </p:txBody>
      </p:sp>
    </p:spTree>
    <p:extLst>
      <p:ext uri="{BB962C8B-B14F-4D97-AF65-F5344CB8AC3E}">
        <p14:creationId xmlns:p14="http://schemas.microsoft.com/office/powerpoint/2010/main" val="1863181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Struktura podnosilaca zahteva na konkurs u 2014.godine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5291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060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Korist od kontinuiranog učešća na Konkursu</a:t>
            </a:r>
            <a:endParaRPr lang="sr-Latn-RS" dirty="0"/>
          </a:p>
        </p:txBody>
      </p:sp>
      <p:sp>
        <p:nvSpPr>
          <p:cNvPr id="3" name="Content Placeholder 2"/>
          <p:cNvSpPr>
            <a:spLocks noGrp="1"/>
          </p:cNvSpPr>
          <p:nvPr>
            <p:ph idx="1"/>
          </p:nvPr>
        </p:nvSpPr>
        <p:spPr>
          <a:xfrm>
            <a:off x="457200" y="1600200"/>
            <a:ext cx="8229600" cy="4709120"/>
          </a:xfrm>
        </p:spPr>
        <p:txBody>
          <a:bodyPr>
            <a:normAutofit fontScale="62500" lnSpcReduction="20000"/>
          </a:bodyPr>
          <a:lstStyle/>
          <a:p>
            <a:r>
              <a:rPr lang="sr-Cyrl-CS" b="1" dirty="0"/>
              <a:t>Osposobljavanje zaposlenih </a:t>
            </a:r>
            <a:r>
              <a:rPr lang="sr-Cyrl-CS" dirty="0" smtClean="0"/>
              <a:t>da </a:t>
            </a:r>
            <a:r>
              <a:rPr lang="sr-Cyrl-CS" dirty="0"/>
              <a:t>se koriste jezikom nacionalne </a:t>
            </a:r>
            <a:r>
              <a:rPr lang="sr-Cyrl-CS" dirty="0" smtClean="0"/>
              <a:t>manjine</a:t>
            </a:r>
            <a:r>
              <a:rPr lang="sr-Latn-RS" dirty="0"/>
              <a:t> </a:t>
            </a:r>
            <a:r>
              <a:rPr lang="sr-Cyrl-CS" dirty="0" smtClean="0"/>
              <a:t>i </a:t>
            </a:r>
            <a:r>
              <a:rPr lang="sr-Cyrl-CS" dirty="0"/>
              <a:t>postojanje </a:t>
            </a:r>
            <a:r>
              <a:rPr lang="sr-Latn-RS" b="1" dirty="0" smtClean="0"/>
              <a:t>višejezičkih </a:t>
            </a:r>
            <a:r>
              <a:rPr lang="sr-Cyrl-CS" b="1" dirty="0" smtClean="0"/>
              <a:t>sadržaja </a:t>
            </a:r>
            <a:r>
              <a:rPr lang="sr-Cyrl-CS" b="1" dirty="0"/>
              <a:t>na internet prezentacijama </a:t>
            </a:r>
            <a:r>
              <a:rPr lang="sr-Cyrl-CS" dirty="0" smtClean="0"/>
              <a:t>veoma</a:t>
            </a:r>
            <a:r>
              <a:rPr lang="sr-Latn-RS" dirty="0" smtClean="0"/>
              <a:t> je</a:t>
            </a:r>
            <a:r>
              <a:rPr lang="sr-Cyrl-CS" dirty="0" smtClean="0"/>
              <a:t> </a:t>
            </a:r>
            <a:r>
              <a:rPr lang="sr-Cyrl-CS" dirty="0"/>
              <a:t>značajno, </a:t>
            </a:r>
            <a:r>
              <a:rPr lang="sr-Latn-RS" dirty="0" smtClean="0"/>
              <a:t>jer predstavlja </a:t>
            </a:r>
            <a:r>
              <a:rPr lang="sr-Cyrl-CS" dirty="0" smtClean="0"/>
              <a:t>značaj </a:t>
            </a:r>
            <a:r>
              <a:rPr lang="sr-Cyrl-CS" dirty="0"/>
              <a:t>iskorak u nastojanju da organi, organizacije i drugi imaoci javnih ovlašćenja </a:t>
            </a:r>
            <a:r>
              <a:rPr lang="sr-Cyrl-CS" b="1" dirty="0"/>
              <a:t>postanu istinski servis građana </a:t>
            </a:r>
            <a:r>
              <a:rPr lang="sr-Cyrl-CS" dirty="0"/>
              <a:t>u ostvarivanju njihovih prava, budući da sporazumevanje na maternjem jeziku u svakodnevnom životu u značajnoj meri povećava kvalitet života </a:t>
            </a:r>
            <a:r>
              <a:rPr lang="sr-Cyrl-CS" dirty="0" smtClean="0"/>
              <a:t>građana</a:t>
            </a:r>
            <a:r>
              <a:rPr lang="sr-Latn-RS" dirty="0"/>
              <a:t>;</a:t>
            </a:r>
            <a:endParaRPr lang="sr-Latn-RS" dirty="0" smtClean="0"/>
          </a:p>
          <a:p>
            <a:r>
              <a:rPr lang="sr-Latn-RS" b="1" dirty="0" smtClean="0"/>
              <a:t>Učešće </a:t>
            </a:r>
            <a:r>
              <a:rPr lang="sr-Cyrl-CS" b="1" dirty="0" smtClean="0"/>
              <a:t>obrazovn</a:t>
            </a:r>
            <a:r>
              <a:rPr lang="sr-Latn-RS" b="1" dirty="0" smtClean="0"/>
              <a:t>ih</a:t>
            </a:r>
            <a:r>
              <a:rPr lang="sr-Cyrl-CS" b="1" dirty="0" smtClean="0"/>
              <a:t> ustanov</a:t>
            </a:r>
            <a:r>
              <a:rPr lang="sr-Latn-RS" b="1" dirty="0" smtClean="0"/>
              <a:t>a</a:t>
            </a:r>
            <a:r>
              <a:rPr lang="sr-Cyrl-CS" b="1" dirty="0" smtClean="0"/>
              <a:t> </a:t>
            </a:r>
            <a:r>
              <a:rPr lang="sr-Latn-RS" dirty="0" smtClean="0"/>
              <a:t>(</a:t>
            </a:r>
            <a:r>
              <a:rPr lang="sr-Cyrl-CS" dirty="0" smtClean="0"/>
              <a:t>škol</a:t>
            </a:r>
            <a:r>
              <a:rPr lang="sr-Latn-RS" dirty="0" smtClean="0"/>
              <a:t>a</a:t>
            </a:r>
            <a:r>
              <a:rPr lang="sr-Cyrl-CS" dirty="0" smtClean="0"/>
              <a:t>, predškolsk</a:t>
            </a:r>
            <a:r>
              <a:rPr lang="sr-Latn-RS" dirty="0" smtClean="0"/>
              <a:t>ih</a:t>
            </a:r>
            <a:r>
              <a:rPr lang="sr-Cyrl-CS" dirty="0" smtClean="0"/>
              <a:t> ustanov</a:t>
            </a:r>
            <a:r>
              <a:rPr lang="sr-Latn-RS" dirty="0" smtClean="0"/>
              <a:t>a,</a:t>
            </a:r>
            <a:r>
              <a:rPr lang="sr-Cyrl-CS" dirty="0" smtClean="0"/>
              <a:t> fakultet</a:t>
            </a:r>
            <a:r>
              <a:rPr lang="sr-Latn-RS" dirty="0" smtClean="0"/>
              <a:t>a)</a:t>
            </a:r>
            <a:r>
              <a:rPr lang="sr-Cyrl-CS" dirty="0" smtClean="0"/>
              <a:t> </a:t>
            </a:r>
            <a:r>
              <a:rPr lang="sr-Latn-RS" dirty="0" smtClean="0"/>
              <a:t>na Konkursu, naročito kroz osposobljavanje zaposlenih, značajno doprinosi </a:t>
            </a:r>
            <a:r>
              <a:rPr lang="sr-Latn-RS" b="1" dirty="0" smtClean="0"/>
              <a:t>povećanju kvaliteta nastave i boljoj interakciji </a:t>
            </a:r>
            <a:r>
              <a:rPr lang="sr-Latn-RS" dirty="0" smtClean="0"/>
              <a:t>učenika i nastavnog osoblja;</a:t>
            </a:r>
          </a:p>
          <a:p>
            <a:r>
              <a:rPr lang="sr-Latn-RS" dirty="0" smtClean="0"/>
              <a:t>P</a:t>
            </a:r>
            <a:r>
              <a:rPr lang="sr-Cyrl-CS" dirty="0" smtClean="0"/>
              <a:t>ostavljanje </a:t>
            </a:r>
            <a:r>
              <a:rPr lang="sr-Cyrl-CS" b="1" dirty="0"/>
              <a:t>višejezičkih</a:t>
            </a:r>
            <a:r>
              <a:rPr lang="sr-Cyrl-CS" dirty="0"/>
              <a:t> </a:t>
            </a:r>
            <a:r>
              <a:rPr lang="sr-Cyrl-CS" b="1" dirty="0" smtClean="0"/>
              <a:t>tabli</a:t>
            </a:r>
            <a:r>
              <a:rPr lang="sr-Latn-RS" dirty="0" smtClean="0"/>
              <a:t> u naseljenim mestima,</a:t>
            </a:r>
            <a:r>
              <a:rPr lang="sr-Cyrl-CS" dirty="0" smtClean="0"/>
              <a:t> </a:t>
            </a:r>
            <a:r>
              <a:rPr lang="sr-Cyrl-CS" dirty="0"/>
              <a:t>pored vizuelnog utiska da je takva sredina višejezička, multikulturalna i harmonična, umnogome olakšava život </a:t>
            </a:r>
            <a:r>
              <a:rPr lang="sr-Latn-RS" dirty="0" smtClean="0"/>
              <a:t>građana i</a:t>
            </a:r>
            <a:r>
              <a:rPr lang="sr-Latn-RS" b="1" dirty="0" smtClean="0"/>
              <a:t> utiče na jačanje </a:t>
            </a:r>
            <a:r>
              <a:rPr lang="sr-Latn-RS" b="1" dirty="0"/>
              <a:t>identiteta i osećaja </a:t>
            </a:r>
            <a:r>
              <a:rPr lang="sr-Latn-RS" b="1" dirty="0" smtClean="0"/>
              <a:t>sigurnosti pripadnika manjinskih nacionalnih </a:t>
            </a:r>
            <a:r>
              <a:rPr lang="sr-Latn-RS" b="1" dirty="0"/>
              <a:t>zajednica</a:t>
            </a:r>
            <a:r>
              <a:rPr lang="sr-Latn-RS" dirty="0" smtClean="0"/>
              <a:t>;</a:t>
            </a:r>
            <a:endParaRPr lang="sr-Latn-RS" dirty="0"/>
          </a:p>
          <a:p>
            <a:r>
              <a:rPr lang="sr-Latn-RS" dirty="0" smtClean="0"/>
              <a:t>F</a:t>
            </a:r>
            <a:r>
              <a:rPr lang="sr-Cyrl-CS" dirty="0" smtClean="0"/>
              <a:t>inansiranje</a:t>
            </a:r>
            <a:r>
              <a:rPr lang="sr-Cyrl-CS" b="1" dirty="0" smtClean="0"/>
              <a:t> štampanja</a:t>
            </a:r>
            <a:r>
              <a:rPr lang="sr-Cyrl-CS" dirty="0" smtClean="0"/>
              <a:t> </a:t>
            </a:r>
            <a:r>
              <a:rPr lang="sr-Cyrl-CS" b="1" dirty="0"/>
              <a:t>višejezičkih</a:t>
            </a:r>
            <a:r>
              <a:rPr lang="sr-Cyrl-CS" dirty="0"/>
              <a:t> </a:t>
            </a:r>
            <a:r>
              <a:rPr lang="sr-Cyrl-CS" b="1" dirty="0"/>
              <a:t>javnih</a:t>
            </a:r>
            <a:r>
              <a:rPr lang="sr-Cyrl-CS" dirty="0"/>
              <a:t> </a:t>
            </a:r>
            <a:r>
              <a:rPr lang="sr-Cyrl-CS" b="1" dirty="0" smtClean="0"/>
              <a:t>publikacija</a:t>
            </a:r>
            <a:r>
              <a:rPr lang="sr-Latn-RS" dirty="0" smtClean="0"/>
              <a:t> i</a:t>
            </a:r>
            <a:r>
              <a:rPr lang="sr-Cyrl-CS" dirty="0" smtClean="0"/>
              <a:t> </a:t>
            </a:r>
            <a:r>
              <a:rPr lang="sr-Cyrl-CS" dirty="0"/>
              <a:t>brošura </a:t>
            </a:r>
            <a:r>
              <a:rPr lang="sr-Cyrl-CS" dirty="0" smtClean="0"/>
              <a:t>neposredno</a:t>
            </a:r>
            <a:r>
              <a:rPr lang="sr-Latn-RS" dirty="0" smtClean="0"/>
              <a:t> se</a:t>
            </a:r>
            <a:r>
              <a:rPr lang="sr-Cyrl-CS" dirty="0" smtClean="0"/>
              <a:t> </a:t>
            </a:r>
            <a:r>
              <a:rPr lang="sr-Cyrl-CS" dirty="0"/>
              <a:t>utiče i na </a:t>
            </a:r>
            <a:r>
              <a:rPr lang="sr-Cyrl-CS" b="1" dirty="0"/>
              <a:t>razvoj turizma </a:t>
            </a:r>
            <a:r>
              <a:rPr lang="sr-Cyrl-CS" dirty="0"/>
              <a:t>i privlačenje stranih i domaćih turista u lokalne </a:t>
            </a:r>
            <a:r>
              <a:rPr lang="sr-Cyrl-CS" dirty="0" smtClean="0"/>
              <a:t>sredine.</a:t>
            </a:r>
            <a:endParaRPr lang="sr-Latn-RS" dirty="0"/>
          </a:p>
          <a:p>
            <a:endParaRPr lang="sr-Latn-RS" dirty="0"/>
          </a:p>
          <a:p>
            <a:endParaRPr lang="sr-Latn-RS" dirty="0"/>
          </a:p>
        </p:txBody>
      </p:sp>
    </p:spTree>
    <p:extLst>
      <p:ext uri="{BB962C8B-B14F-4D97-AF65-F5344CB8AC3E}">
        <p14:creationId xmlns:p14="http://schemas.microsoft.com/office/powerpoint/2010/main" val="2143592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Završne konstatacije</a:t>
            </a:r>
            <a:endParaRPr lang="en-US" dirty="0"/>
          </a:p>
        </p:txBody>
      </p:sp>
      <p:sp>
        <p:nvSpPr>
          <p:cNvPr id="3" name="Content Placeholder 2"/>
          <p:cNvSpPr>
            <a:spLocks noGrp="1"/>
          </p:cNvSpPr>
          <p:nvPr>
            <p:ph idx="1"/>
          </p:nvPr>
        </p:nvSpPr>
        <p:spPr/>
        <p:txBody>
          <a:bodyPr>
            <a:normAutofit fontScale="62500" lnSpcReduction="20000"/>
          </a:bodyPr>
          <a:lstStyle/>
          <a:p>
            <a:r>
              <a:rPr lang="sr-Cyrl-CS" dirty="0"/>
              <a:t>Važeći </a:t>
            </a:r>
            <a:r>
              <a:rPr lang="sr-Cyrl-CS" b="1" dirty="0"/>
              <a:t>propisi</a:t>
            </a:r>
            <a:r>
              <a:rPr lang="sr-Cyrl-CS" dirty="0"/>
              <a:t> kojima je </a:t>
            </a:r>
            <a:r>
              <a:rPr lang="sr-Cyrl-CS" b="1" dirty="0"/>
              <a:t>uređena oblast službene upotrebe jezika i pisama </a:t>
            </a:r>
            <a:r>
              <a:rPr lang="sr-Cyrl-CS" dirty="0"/>
              <a:t>pružaju </a:t>
            </a:r>
            <a:r>
              <a:rPr lang="sr-Cyrl-CS" b="1" dirty="0" smtClean="0"/>
              <a:t>garancije </a:t>
            </a:r>
            <a:r>
              <a:rPr lang="sr-Cyrl-CS" b="1" dirty="0"/>
              <a:t>za opstanak i razvoj službene </a:t>
            </a:r>
            <a:r>
              <a:rPr lang="sr-Cyrl-CS" dirty="0"/>
              <a:t>upotrebe manjinskih jezika i pisama</a:t>
            </a:r>
            <a:r>
              <a:rPr lang="sr-Cyrl-CS" dirty="0" smtClean="0"/>
              <a:t>.</a:t>
            </a:r>
            <a:endParaRPr lang="sr-Latn-RS" dirty="0" smtClean="0"/>
          </a:p>
          <a:p>
            <a:r>
              <a:rPr lang="sr-Latn-RS" dirty="0" smtClean="0"/>
              <a:t>U </a:t>
            </a:r>
            <a:r>
              <a:rPr lang="sr-Cyrl-CS" dirty="0" smtClean="0"/>
              <a:t>praksi </a:t>
            </a:r>
            <a:r>
              <a:rPr lang="sr-Latn-RS" dirty="0" smtClean="0"/>
              <a:t>često </a:t>
            </a:r>
            <a:r>
              <a:rPr lang="sr-Cyrl-CS" b="1" dirty="0" smtClean="0"/>
              <a:t>ne </a:t>
            </a:r>
            <a:r>
              <a:rPr lang="sr-Cyrl-CS" b="1" dirty="0"/>
              <a:t>postoje </a:t>
            </a:r>
            <a:r>
              <a:rPr lang="sr-Cyrl-CS" dirty="0"/>
              <a:t>zadovoljavajući  </a:t>
            </a:r>
            <a:r>
              <a:rPr lang="sr-Cyrl-CS" b="1" dirty="0" smtClean="0"/>
              <a:t>kadrovski</a:t>
            </a:r>
            <a:r>
              <a:rPr lang="sr-Latn-RS" b="1" dirty="0" smtClean="0"/>
              <a:t>,</a:t>
            </a:r>
            <a:r>
              <a:rPr lang="sr-Cyrl-CS" b="1" dirty="0" smtClean="0"/>
              <a:t> materijalni</a:t>
            </a:r>
            <a:r>
              <a:rPr lang="sr-Latn-RS" b="1" dirty="0" smtClean="0"/>
              <a:t> </a:t>
            </a:r>
            <a:r>
              <a:rPr lang="sr-Latn-RS" b="1" dirty="0"/>
              <a:t>i </a:t>
            </a:r>
            <a:r>
              <a:rPr lang="sr-Latn-RS" b="1" dirty="0" smtClean="0"/>
              <a:t>proceduralni</a:t>
            </a:r>
            <a:r>
              <a:rPr lang="sr-Cyrl-CS" b="1" dirty="0" smtClean="0"/>
              <a:t> uslovi</a:t>
            </a:r>
            <a:r>
              <a:rPr lang="sr-Latn-RS" b="1" dirty="0"/>
              <a:t>;</a:t>
            </a:r>
            <a:endParaRPr lang="sr-Latn-RS" b="1" dirty="0" smtClean="0"/>
          </a:p>
          <a:p>
            <a:r>
              <a:rPr lang="sr-Latn-RS" dirty="0" smtClean="0"/>
              <a:t>Prisutna je i </a:t>
            </a:r>
            <a:r>
              <a:rPr lang="sr-Latn-RS" b="1" dirty="0" smtClean="0"/>
              <a:t>slaba obaveštenost </a:t>
            </a:r>
            <a:r>
              <a:rPr lang="sr-Latn-RS" dirty="0" smtClean="0"/>
              <a:t>pripadnika manjinskih nacionalnih zajednica </a:t>
            </a:r>
            <a:r>
              <a:rPr lang="sr-Latn-RS" b="1" dirty="0" smtClean="0"/>
              <a:t>o ostvarenim pravima</a:t>
            </a:r>
            <a:r>
              <a:rPr lang="sr-Latn-RS" dirty="0" smtClean="0"/>
              <a:t> u oblasti službene upotrebe jezika i pisama;</a:t>
            </a:r>
          </a:p>
          <a:p>
            <a:r>
              <a:rPr lang="sr-Latn-RS" b="1" dirty="0" smtClean="0"/>
              <a:t>Sekretarijat</a:t>
            </a:r>
            <a:r>
              <a:rPr lang="sr-Latn-RS" dirty="0" smtClean="0"/>
              <a:t> ali i </a:t>
            </a:r>
            <a:r>
              <a:rPr lang="sr-Latn-RS" b="1" dirty="0" smtClean="0"/>
              <a:t>drugi republički i lokalni organi</a:t>
            </a:r>
            <a:r>
              <a:rPr lang="sr-Latn-RS" dirty="0" smtClean="0"/>
              <a:t> moraju nastaviti </a:t>
            </a:r>
            <a:r>
              <a:rPr lang="sr-Latn-RS" b="1" dirty="0" smtClean="0"/>
              <a:t>aktivnosti</a:t>
            </a:r>
            <a:r>
              <a:rPr lang="sr-Latn-RS" dirty="0" smtClean="0"/>
              <a:t> na jačanju prava na službenu upotrebu jezika i pisama čemu bi u velikoj meri doprinelo i izdvajanje </a:t>
            </a:r>
            <a:r>
              <a:rPr lang="sr-Latn-RS" b="1" dirty="0" smtClean="0"/>
              <a:t>većih budžetskih sredstava</a:t>
            </a:r>
            <a:r>
              <a:rPr lang="sr-Latn-RS" dirty="0" smtClean="0"/>
              <a:t> za konkurs i druge aktivnosti koje realizuje ovaj sekretarijat;</a:t>
            </a:r>
          </a:p>
          <a:p>
            <a:r>
              <a:rPr lang="sr-Latn-RS" b="1" dirty="0" smtClean="0"/>
              <a:t>K</a:t>
            </a:r>
            <a:r>
              <a:rPr lang="sr-Cyrl-CS" b="1" dirty="0" smtClean="0"/>
              <a:t>onkurs</a:t>
            </a:r>
            <a:r>
              <a:rPr lang="sr-Cyrl-CS" dirty="0" smtClean="0"/>
              <a:t> </a:t>
            </a:r>
            <a:r>
              <a:rPr lang="sr-Cyrl-CS" dirty="0"/>
              <a:t>koji od 2008. godine redovno raspisuje Pokrajinski sekretarijat za obrazovanje, upravu i nacionalne zajednice, </a:t>
            </a:r>
            <a:r>
              <a:rPr lang="sr-Cyrl-CS" dirty="0" smtClean="0"/>
              <a:t>usmeren </a:t>
            </a:r>
            <a:r>
              <a:rPr lang="sr-Cyrl-CS" dirty="0"/>
              <a:t>na </a:t>
            </a:r>
            <a:r>
              <a:rPr lang="sr-Cyrl-CS" dirty="0" smtClean="0"/>
              <a:t>finansiranje</a:t>
            </a:r>
            <a:r>
              <a:rPr lang="sr-Latn-RS" dirty="0" smtClean="0"/>
              <a:t>/</a:t>
            </a:r>
            <a:r>
              <a:rPr lang="sr-Cyrl-CS" dirty="0" smtClean="0"/>
              <a:t>sufinansiranje projekata </a:t>
            </a:r>
            <a:r>
              <a:rPr lang="sr-Cyrl-CS" dirty="0"/>
              <a:t>u ovoj </a:t>
            </a:r>
            <a:r>
              <a:rPr lang="sr-Cyrl-CS" dirty="0" smtClean="0"/>
              <a:t>oblasti </a:t>
            </a:r>
            <a:r>
              <a:rPr lang="sr-Cyrl-CS" b="1" dirty="0" smtClean="0"/>
              <a:t>dokaz </a:t>
            </a:r>
            <a:r>
              <a:rPr lang="sr-Latn-RS" b="1" dirty="0" smtClean="0"/>
              <a:t>je </a:t>
            </a:r>
            <a:r>
              <a:rPr lang="sr-Cyrl-CS" b="1" dirty="0" smtClean="0"/>
              <a:t>da </a:t>
            </a:r>
            <a:r>
              <a:rPr lang="sr-Cyrl-CS" b="1" dirty="0"/>
              <a:t>se </a:t>
            </a:r>
            <a:r>
              <a:rPr lang="sr-Cyrl-CS" b="1" dirty="0" smtClean="0"/>
              <a:t>sa ograničenim sredstvima mogu </a:t>
            </a:r>
            <a:r>
              <a:rPr lang="sr-Cyrl-CS" b="1" dirty="0"/>
              <a:t>ostvariti vidljivi </a:t>
            </a:r>
            <a:r>
              <a:rPr lang="sr-Latn-RS" b="1" dirty="0" smtClean="0"/>
              <a:t>rezultati</a:t>
            </a:r>
            <a:r>
              <a:rPr lang="sr-Cyrl-CS" dirty="0" smtClean="0"/>
              <a:t>.</a:t>
            </a:r>
            <a:endParaRPr lang="sr-Latn-RS" dirty="0" smtClean="0"/>
          </a:p>
          <a:p>
            <a:endParaRPr lang="en-US" dirty="0"/>
          </a:p>
        </p:txBody>
      </p:sp>
    </p:spTree>
    <p:extLst>
      <p:ext uri="{BB962C8B-B14F-4D97-AF65-F5344CB8AC3E}">
        <p14:creationId xmlns:p14="http://schemas.microsoft.com/office/powerpoint/2010/main" val="652484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824536"/>
          </a:xfrm>
        </p:spPr>
        <p:txBody>
          <a:bodyPr>
            <a:normAutofit fontScale="40000" lnSpcReduction="20000"/>
          </a:bodyPr>
          <a:lstStyle/>
          <a:p>
            <a:pPr marL="0" indent="0" algn="ctr">
              <a:buNone/>
            </a:pPr>
            <a:endParaRPr lang="sr-Latn-RS" b="1" dirty="0" smtClean="0"/>
          </a:p>
          <a:p>
            <a:pPr marL="0" indent="0" algn="ctr">
              <a:buNone/>
            </a:pPr>
            <a:r>
              <a:rPr lang="sr-Latn-RS" sz="4500" b="1" dirty="0" smtClean="0"/>
              <a:t>Ravnopravnost u vođenju javnih poslova</a:t>
            </a:r>
          </a:p>
          <a:p>
            <a:pPr marL="0" indent="0" algn="ctr">
              <a:buNone/>
            </a:pPr>
            <a:endParaRPr lang="sr-Latn-RS" b="1" dirty="0"/>
          </a:p>
          <a:p>
            <a:pPr marL="0" indent="0" algn="ctr">
              <a:buNone/>
            </a:pPr>
            <a:r>
              <a:rPr lang="sr-Latn-RS" sz="2300" dirty="0"/>
              <a:t>Član 77.</a:t>
            </a:r>
          </a:p>
          <a:p>
            <a:pPr marL="0" indent="0" algn="ctr">
              <a:buNone/>
            </a:pPr>
            <a:r>
              <a:rPr lang="sr-Latn-RS" i="1" dirty="0"/>
              <a:t>Pripadnici nacionalnih manjina imaju, pod istim uslovima kao ostali građani, pravo da učestvuju u upravljanju javnim poslovima i da stupaju na javne funkcije</a:t>
            </a:r>
            <a:r>
              <a:rPr lang="sr-Latn-RS" i="1" dirty="0" smtClean="0"/>
              <a:t>.</a:t>
            </a:r>
          </a:p>
          <a:p>
            <a:pPr marL="0" indent="0" algn="ctr">
              <a:buNone/>
            </a:pPr>
            <a:r>
              <a:rPr lang="sr-Latn-RS" i="1" dirty="0" smtClean="0"/>
              <a:t>Pri zapošljavanju u državnim organima, javnim službama, organima autonomne pokrajine i jedinica lokalne samouprave vodi se računa o nacionalnom sastavu stanovništva i odgovarajućoj zastupljenosti pripadnika nacionalnih manjina.</a:t>
            </a:r>
            <a:endParaRPr lang="sr-Latn-RS" b="1" dirty="0"/>
          </a:p>
          <a:p>
            <a:pPr marL="0" indent="0" algn="ctr">
              <a:buNone/>
            </a:pPr>
            <a:endParaRPr lang="sr-Latn-RS" b="1" dirty="0" smtClean="0"/>
          </a:p>
          <a:p>
            <a:pPr marL="0" indent="0" algn="ctr">
              <a:buNone/>
            </a:pPr>
            <a:r>
              <a:rPr lang="sr-Latn-RS" sz="3500" dirty="0" smtClean="0"/>
              <a:t>                                                                                                                        Ustav Republike Srbije</a:t>
            </a:r>
          </a:p>
          <a:p>
            <a:pPr marL="0" indent="0" algn="ctr">
              <a:buNone/>
            </a:pPr>
            <a:endParaRPr lang="sr-Latn-RS" dirty="0" smtClean="0"/>
          </a:p>
          <a:p>
            <a:pPr marL="0" indent="0" algn="ctr">
              <a:buNone/>
            </a:pPr>
            <a:r>
              <a:rPr lang="en-US" sz="4500" b="1" dirty="0" err="1" smtClean="0"/>
              <a:t>Učestvovanje</a:t>
            </a:r>
            <a:r>
              <a:rPr lang="en-US" sz="4500" b="1" dirty="0" smtClean="0"/>
              <a:t> </a:t>
            </a:r>
            <a:r>
              <a:rPr lang="en-US" sz="4500" b="1" dirty="0"/>
              <a:t>u </a:t>
            </a:r>
            <a:r>
              <a:rPr lang="en-US" sz="4500" b="1" dirty="0" err="1"/>
              <a:t>javnom</a:t>
            </a:r>
            <a:r>
              <a:rPr lang="en-US" sz="4500" b="1" dirty="0"/>
              <a:t> </a:t>
            </a:r>
            <a:r>
              <a:rPr lang="en-US" sz="4500" b="1" dirty="0" err="1"/>
              <a:t>životu</a:t>
            </a:r>
            <a:r>
              <a:rPr lang="en-US" sz="4500" b="1" dirty="0"/>
              <a:t> i </a:t>
            </a:r>
            <a:r>
              <a:rPr lang="en-US" sz="4500" b="1" dirty="0" err="1"/>
              <a:t>ravnopravnost</a:t>
            </a:r>
            <a:r>
              <a:rPr lang="en-US" sz="4500" b="1" dirty="0"/>
              <a:t> </a:t>
            </a:r>
            <a:r>
              <a:rPr lang="en-US" sz="4500" b="1" dirty="0" err="1"/>
              <a:t>pri</a:t>
            </a:r>
            <a:r>
              <a:rPr lang="en-US" sz="4500" b="1" dirty="0"/>
              <a:t> </a:t>
            </a:r>
            <a:r>
              <a:rPr lang="en-US" sz="4500" b="1" dirty="0" err="1"/>
              <a:t>zapošljavanju</a:t>
            </a:r>
            <a:r>
              <a:rPr lang="en-US" sz="4500" b="1" dirty="0"/>
              <a:t> u </a:t>
            </a:r>
            <a:r>
              <a:rPr lang="en-US" sz="4500" b="1" dirty="0" err="1"/>
              <a:t>javnoj</a:t>
            </a:r>
            <a:r>
              <a:rPr lang="en-US" sz="4500" b="1" dirty="0"/>
              <a:t> </a:t>
            </a:r>
            <a:r>
              <a:rPr lang="en-US" sz="4500" b="1" dirty="0" err="1"/>
              <a:t>službi</a:t>
            </a:r>
            <a:r>
              <a:rPr lang="en-US" sz="4500" dirty="0"/>
              <a:t> </a:t>
            </a:r>
          </a:p>
          <a:p>
            <a:pPr marL="0" indent="0" algn="ctr">
              <a:buNone/>
            </a:pPr>
            <a:endParaRPr lang="sr-Latn-RS" sz="2400" dirty="0" smtClean="0"/>
          </a:p>
          <a:p>
            <a:pPr marL="0" indent="0" algn="ctr">
              <a:buNone/>
            </a:pPr>
            <a:r>
              <a:rPr lang="en-US" sz="2400" dirty="0" err="1" smtClean="0"/>
              <a:t>Član</a:t>
            </a:r>
            <a:r>
              <a:rPr lang="en-US" sz="2400" dirty="0" smtClean="0"/>
              <a:t> </a:t>
            </a:r>
            <a:r>
              <a:rPr lang="en-US" sz="2400" dirty="0"/>
              <a:t>21. </a:t>
            </a:r>
          </a:p>
          <a:p>
            <a:pPr marL="0" indent="0" algn="ctr">
              <a:buNone/>
            </a:pPr>
            <a:r>
              <a:rPr lang="en-US" i="1" dirty="0" err="1"/>
              <a:t>Prilikom</a:t>
            </a:r>
            <a:r>
              <a:rPr lang="en-US" i="1" dirty="0"/>
              <a:t> </a:t>
            </a:r>
            <a:r>
              <a:rPr lang="en-US" i="1" dirty="0" err="1"/>
              <a:t>zapošljavanja</a:t>
            </a:r>
            <a:r>
              <a:rPr lang="en-US" i="1" dirty="0"/>
              <a:t> u </a:t>
            </a:r>
            <a:r>
              <a:rPr lang="en-US" i="1" dirty="0" err="1"/>
              <a:t>javnim</a:t>
            </a:r>
            <a:r>
              <a:rPr lang="en-US" i="1" dirty="0"/>
              <a:t> </a:t>
            </a:r>
            <a:r>
              <a:rPr lang="en-US" i="1" dirty="0" err="1"/>
              <a:t>službama</a:t>
            </a:r>
            <a:r>
              <a:rPr lang="en-US" i="1" dirty="0"/>
              <a:t>, </a:t>
            </a:r>
            <a:r>
              <a:rPr lang="en-US" i="1" dirty="0" err="1"/>
              <a:t>uključujući</a:t>
            </a:r>
            <a:r>
              <a:rPr lang="en-US" i="1" dirty="0"/>
              <a:t> </a:t>
            </a:r>
            <a:r>
              <a:rPr lang="en-US" i="1" dirty="0" err="1"/>
              <a:t>policiju</a:t>
            </a:r>
            <a:r>
              <a:rPr lang="en-US" i="1" dirty="0"/>
              <a:t>, </a:t>
            </a:r>
            <a:r>
              <a:rPr lang="en-US" i="1" dirty="0" err="1"/>
              <a:t>vodi</a:t>
            </a:r>
            <a:r>
              <a:rPr lang="en-US" i="1" dirty="0"/>
              <a:t> se </a:t>
            </a:r>
            <a:r>
              <a:rPr lang="en-US" i="1" dirty="0" err="1"/>
              <a:t>računa</a:t>
            </a:r>
            <a:r>
              <a:rPr lang="en-US" i="1" dirty="0"/>
              <a:t> o </a:t>
            </a:r>
            <a:r>
              <a:rPr lang="en-US" i="1" dirty="0" err="1"/>
              <a:t>nacionalnom</a:t>
            </a:r>
            <a:r>
              <a:rPr lang="en-US" i="1" dirty="0"/>
              <a:t> </a:t>
            </a:r>
            <a:r>
              <a:rPr lang="en-US" i="1" dirty="0" err="1"/>
              <a:t>sastavu</a:t>
            </a:r>
            <a:r>
              <a:rPr lang="en-US" i="1" dirty="0"/>
              <a:t> </a:t>
            </a:r>
            <a:r>
              <a:rPr lang="en-US" i="1" dirty="0" err="1"/>
              <a:t>stanovništva</a:t>
            </a:r>
            <a:r>
              <a:rPr lang="en-US" i="1" dirty="0"/>
              <a:t>, </a:t>
            </a:r>
            <a:r>
              <a:rPr lang="en-US" i="1" dirty="0" err="1"/>
              <a:t>odgovarajućoj</a:t>
            </a:r>
            <a:r>
              <a:rPr lang="en-US" i="1" dirty="0"/>
              <a:t> </a:t>
            </a:r>
            <a:r>
              <a:rPr lang="en-US" i="1" dirty="0" err="1"/>
              <a:t>zastupljenosti</a:t>
            </a:r>
            <a:r>
              <a:rPr lang="en-US" i="1" dirty="0"/>
              <a:t> i o </a:t>
            </a:r>
            <a:r>
              <a:rPr lang="en-US" i="1" dirty="0" err="1"/>
              <a:t>poznavanju</a:t>
            </a:r>
            <a:r>
              <a:rPr lang="en-US" i="1" dirty="0"/>
              <a:t> </a:t>
            </a:r>
            <a:r>
              <a:rPr lang="en-US" i="1" dirty="0" err="1"/>
              <a:t>jezika</a:t>
            </a:r>
            <a:r>
              <a:rPr lang="en-US" i="1" dirty="0"/>
              <a:t> </a:t>
            </a:r>
            <a:r>
              <a:rPr lang="en-US" i="1" dirty="0" err="1"/>
              <a:t>koji</a:t>
            </a:r>
            <a:r>
              <a:rPr lang="en-US" i="1" dirty="0"/>
              <a:t> se </a:t>
            </a:r>
            <a:r>
              <a:rPr lang="en-US" i="1" dirty="0" err="1"/>
              <a:t>govori</a:t>
            </a:r>
            <a:r>
              <a:rPr lang="en-US" i="1" dirty="0"/>
              <a:t> </a:t>
            </a:r>
            <a:r>
              <a:rPr lang="en-US" i="1" dirty="0" err="1"/>
              <a:t>na</a:t>
            </a:r>
            <a:r>
              <a:rPr lang="en-US" i="1" dirty="0"/>
              <a:t> </a:t>
            </a:r>
            <a:r>
              <a:rPr lang="en-US" i="1" dirty="0" err="1"/>
              <a:t>području</a:t>
            </a:r>
            <a:r>
              <a:rPr lang="en-US" i="1" dirty="0"/>
              <a:t> </a:t>
            </a:r>
            <a:r>
              <a:rPr lang="en-US" i="1" dirty="0" err="1"/>
              <a:t>organa</a:t>
            </a:r>
            <a:r>
              <a:rPr lang="en-US" i="1" dirty="0"/>
              <a:t> </a:t>
            </a:r>
            <a:r>
              <a:rPr lang="en-US" i="1" dirty="0" err="1"/>
              <a:t>ili</a:t>
            </a:r>
            <a:r>
              <a:rPr lang="en-US" i="1" dirty="0"/>
              <a:t> </a:t>
            </a:r>
            <a:r>
              <a:rPr lang="en-US" i="1" dirty="0" err="1"/>
              <a:t>službe</a:t>
            </a:r>
            <a:r>
              <a:rPr lang="en-US" i="1" dirty="0" smtClean="0"/>
              <a:t>.</a:t>
            </a:r>
            <a:endParaRPr lang="sr-Latn-RS" i="1" dirty="0"/>
          </a:p>
          <a:p>
            <a:pPr marL="0" indent="0" algn="ctr">
              <a:buNone/>
            </a:pPr>
            <a:endParaRPr lang="sr-Latn-RS" i="1" dirty="0" smtClean="0"/>
          </a:p>
          <a:p>
            <a:pPr marL="0" indent="0" algn="r">
              <a:buNone/>
            </a:pPr>
            <a:r>
              <a:rPr lang="en-US" sz="3500" dirty="0" err="1"/>
              <a:t>Zakon</a:t>
            </a:r>
            <a:r>
              <a:rPr lang="en-US" sz="3500" dirty="0"/>
              <a:t> o </a:t>
            </a:r>
            <a:r>
              <a:rPr lang="en-US" sz="3500" dirty="0" err="1"/>
              <a:t>zaštiti</a:t>
            </a:r>
            <a:r>
              <a:rPr lang="en-US" sz="3500" dirty="0"/>
              <a:t> </a:t>
            </a:r>
            <a:r>
              <a:rPr lang="en-US" sz="3500" dirty="0" err="1"/>
              <a:t>prava</a:t>
            </a:r>
            <a:r>
              <a:rPr lang="en-US" sz="3500" dirty="0"/>
              <a:t> i </a:t>
            </a:r>
            <a:r>
              <a:rPr lang="en-US" sz="3500" dirty="0" err="1"/>
              <a:t>sloboda</a:t>
            </a:r>
            <a:r>
              <a:rPr lang="en-US" sz="3500" dirty="0"/>
              <a:t> </a:t>
            </a:r>
            <a:r>
              <a:rPr lang="en-US" sz="3500" dirty="0" err="1"/>
              <a:t>nacionalnih</a:t>
            </a:r>
            <a:r>
              <a:rPr lang="en-US" sz="3500" dirty="0"/>
              <a:t> </a:t>
            </a:r>
            <a:r>
              <a:rPr lang="en-US" sz="3500" dirty="0" err="1" smtClean="0"/>
              <a:t>manjina</a:t>
            </a:r>
            <a:endParaRPr lang="sr-Latn-RS" sz="3500" dirty="0" smtClean="0"/>
          </a:p>
          <a:p>
            <a:pPr marL="0" indent="0">
              <a:buNone/>
            </a:pPr>
            <a:endParaRPr lang="sr-Latn-RS" sz="2200" dirty="0"/>
          </a:p>
          <a:p>
            <a:pPr marL="0" indent="0">
              <a:buNone/>
            </a:pPr>
            <a:endParaRPr lang="sr-Latn-RS" sz="2200" dirty="0" smtClean="0"/>
          </a:p>
          <a:p>
            <a:r>
              <a:rPr lang="sr-Latn-RS" sz="3500" dirty="0" smtClean="0"/>
              <a:t>Navedeni član</a:t>
            </a:r>
            <a:r>
              <a:rPr lang="en-US" sz="3500" dirty="0" err="1" smtClean="0"/>
              <a:t>ovi</a:t>
            </a:r>
            <a:r>
              <a:rPr lang="sr-Latn-RS" sz="3500" dirty="0" smtClean="0"/>
              <a:t> pruža</a:t>
            </a:r>
            <a:r>
              <a:rPr lang="en-US" sz="3500" dirty="0" err="1" smtClean="0"/>
              <a:t>ju</a:t>
            </a:r>
            <a:r>
              <a:rPr lang="sr-Latn-RS" sz="3500" dirty="0" smtClean="0"/>
              <a:t> pravni okvir za kvalitativno i dugoročno rešavanje problema službene upotrebe jezika i pisama jer je najefikasnije i najekonomičnije rešenje ovog problema da pripadnici nacionalnih zajednica koji su se školovali na svom maternjem jeziku koji je u službenoj upotrebi ostvaruju kontakt sa građanima i pomažu u ostvarivanju njihovih prava.</a:t>
            </a:r>
            <a:endParaRPr lang="sr-Latn-RS" sz="3500" i="1" dirty="0"/>
          </a:p>
          <a:p>
            <a:pPr marL="0" indent="0" algn="r">
              <a:buNone/>
            </a:pPr>
            <a:endParaRPr lang="sr-Latn-RS" sz="2200" i="1" dirty="0" smtClean="0"/>
          </a:p>
          <a:p>
            <a:pPr marL="0" indent="0" algn="ctr">
              <a:buNone/>
            </a:pPr>
            <a:endParaRPr lang="en-US" i="1" dirty="0"/>
          </a:p>
        </p:txBody>
      </p:sp>
      <p:sp>
        <p:nvSpPr>
          <p:cNvPr id="4" name="Title 1"/>
          <p:cNvSpPr>
            <a:spLocks noGrp="1"/>
          </p:cNvSpPr>
          <p:nvPr>
            <p:ph type="title"/>
          </p:nvPr>
        </p:nvSpPr>
        <p:spPr>
          <a:xfrm>
            <a:off x="457200" y="274638"/>
            <a:ext cx="8229600" cy="1143000"/>
          </a:xfrm>
        </p:spPr>
        <p:txBody>
          <a:bodyPr/>
          <a:lstStyle/>
          <a:p>
            <a:r>
              <a:rPr lang="sr-Latn-RS" dirty="0" smtClean="0"/>
              <a:t>Završne konstatacije</a:t>
            </a:r>
            <a:endParaRPr lang="en-US" dirty="0"/>
          </a:p>
        </p:txBody>
      </p:sp>
    </p:spTree>
    <p:extLst>
      <p:ext uri="{BB962C8B-B14F-4D97-AF65-F5344CB8AC3E}">
        <p14:creationId xmlns:p14="http://schemas.microsoft.com/office/powerpoint/2010/main" val="1515561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jerdji.elek\Desktop\slike\stepe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7418"/>
            <a:ext cx="9144000" cy="54912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6861" y="5373216"/>
            <a:ext cx="2880320" cy="369332"/>
          </a:xfrm>
          <a:prstGeom prst="rect">
            <a:avLst/>
          </a:prstGeom>
          <a:noFill/>
        </p:spPr>
        <p:txBody>
          <a:bodyPr wrap="square" rtlCol="0">
            <a:spAutoFit/>
          </a:bodyPr>
          <a:lstStyle/>
          <a:p>
            <a:r>
              <a:rPr lang="en-US" dirty="0" smtClean="0">
                <a:latin typeface="Comic Sans MS" pitchFamily="66" charset="0"/>
              </a:rPr>
              <a:t>Ne</a:t>
            </a:r>
            <a:r>
              <a:rPr lang="sr-Latn-RS" dirty="0" smtClean="0">
                <a:latin typeface="Comic Sans MS" pitchFamily="66" charset="0"/>
              </a:rPr>
              <a:t>ću da uradim.</a:t>
            </a:r>
            <a:endParaRPr lang="en-US" dirty="0">
              <a:latin typeface="Comic Sans MS" pitchFamily="66" charset="0"/>
            </a:endParaRPr>
          </a:p>
        </p:txBody>
      </p:sp>
      <p:sp>
        <p:nvSpPr>
          <p:cNvPr id="6" name="TextBox 5"/>
          <p:cNvSpPr txBox="1"/>
          <p:nvPr/>
        </p:nvSpPr>
        <p:spPr>
          <a:xfrm>
            <a:off x="3347864" y="4797152"/>
            <a:ext cx="2880320" cy="369332"/>
          </a:xfrm>
          <a:prstGeom prst="rect">
            <a:avLst/>
          </a:prstGeom>
          <a:noFill/>
        </p:spPr>
        <p:txBody>
          <a:bodyPr wrap="square" rtlCol="0">
            <a:spAutoFit/>
          </a:bodyPr>
          <a:lstStyle/>
          <a:p>
            <a:r>
              <a:rPr lang="sr-Latn-RS" dirty="0" smtClean="0">
                <a:latin typeface="Comic Sans MS" pitchFamily="66" charset="0"/>
              </a:rPr>
              <a:t>Ne znam da uradim.</a:t>
            </a:r>
            <a:endParaRPr lang="en-US" dirty="0">
              <a:latin typeface="Comic Sans MS" pitchFamily="66" charset="0"/>
            </a:endParaRPr>
          </a:p>
        </p:txBody>
      </p:sp>
      <p:sp>
        <p:nvSpPr>
          <p:cNvPr id="7" name="TextBox 6"/>
          <p:cNvSpPr txBox="1"/>
          <p:nvPr/>
        </p:nvSpPr>
        <p:spPr>
          <a:xfrm>
            <a:off x="3707904" y="4293096"/>
            <a:ext cx="2880320" cy="369332"/>
          </a:xfrm>
          <a:prstGeom prst="rect">
            <a:avLst/>
          </a:prstGeom>
          <a:noFill/>
        </p:spPr>
        <p:txBody>
          <a:bodyPr wrap="square" rtlCol="0">
            <a:spAutoFit/>
          </a:bodyPr>
          <a:lstStyle/>
          <a:p>
            <a:r>
              <a:rPr lang="sr-Latn-RS" dirty="0" smtClean="0">
                <a:latin typeface="Comic Sans MS" pitchFamily="66" charset="0"/>
              </a:rPr>
              <a:t>Hoću da uradim.</a:t>
            </a:r>
            <a:endParaRPr lang="en-US" dirty="0">
              <a:latin typeface="Comic Sans MS" pitchFamily="66" charset="0"/>
            </a:endParaRPr>
          </a:p>
        </p:txBody>
      </p:sp>
      <p:sp>
        <p:nvSpPr>
          <p:cNvPr id="8" name="TextBox 7"/>
          <p:cNvSpPr txBox="1"/>
          <p:nvPr/>
        </p:nvSpPr>
        <p:spPr>
          <a:xfrm>
            <a:off x="4157021" y="3789040"/>
            <a:ext cx="2880320" cy="369332"/>
          </a:xfrm>
          <a:prstGeom prst="rect">
            <a:avLst/>
          </a:prstGeom>
          <a:noFill/>
        </p:spPr>
        <p:txBody>
          <a:bodyPr wrap="square" rtlCol="0">
            <a:spAutoFit/>
          </a:bodyPr>
          <a:lstStyle/>
          <a:p>
            <a:r>
              <a:rPr lang="sr-Latn-RS" dirty="0" smtClean="0">
                <a:latin typeface="Comic Sans MS" pitchFamily="66" charset="0"/>
              </a:rPr>
              <a:t>Kako da uradim?</a:t>
            </a:r>
            <a:endParaRPr lang="en-US" dirty="0">
              <a:latin typeface="Comic Sans MS" pitchFamily="66" charset="0"/>
            </a:endParaRPr>
          </a:p>
        </p:txBody>
      </p:sp>
      <p:sp>
        <p:nvSpPr>
          <p:cNvPr id="9" name="TextBox 8"/>
          <p:cNvSpPr txBox="1"/>
          <p:nvPr/>
        </p:nvSpPr>
        <p:spPr>
          <a:xfrm>
            <a:off x="4574029" y="3293694"/>
            <a:ext cx="2880320" cy="369332"/>
          </a:xfrm>
          <a:prstGeom prst="rect">
            <a:avLst/>
          </a:prstGeom>
          <a:noFill/>
        </p:spPr>
        <p:txBody>
          <a:bodyPr wrap="square" rtlCol="0">
            <a:spAutoFit/>
          </a:bodyPr>
          <a:lstStyle/>
          <a:p>
            <a:r>
              <a:rPr lang="sr-Latn-RS" dirty="0" smtClean="0">
                <a:latin typeface="Comic Sans MS" pitchFamily="66" charset="0"/>
              </a:rPr>
              <a:t>Pokušaću da uradim.</a:t>
            </a:r>
            <a:endParaRPr lang="en-US" dirty="0">
              <a:latin typeface="Comic Sans MS" pitchFamily="66" charset="0"/>
            </a:endParaRPr>
          </a:p>
        </p:txBody>
      </p:sp>
      <p:sp>
        <p:nvSpPr>
          <p:cNvPr id="10" name="TextBox 9"/>
          <p:cNvSpPr txBox="1"/>
          <p:nvPr/>
        </p:nvSpPr>
        <p:spPr>
          <a:xfrm>
            <a:off x="5076056" y="2852936"/>
            <a:ext cx="2880320" cy="369332"/>
          </a:xfrm>
          <a:prstGeom prst="rect">
            <a:avLst/>
          </a:prstGeom>
          <a:noFill/>
        </p:spPr>
        <p:txBody>
          <a:bodyPr wrap="square" rtlCol="0">
            <a:spAutoFit/>
          </a:bodyPr>
          <a:lstStyle/>
          <a:p>
            <a:r>
              <a:rPr lang="sr-Latn-RS" dirty="0" smtClean="0">
                <a:latin typeface="Comic Sans MS" pitchFamily="66" charset="0"/>
              </a:rPr>
              <a:t>Mogu da uradim.</a:t>
            </a:r>
            <a:endParaRPr lang="en-US" dirty="0">
              <a:latin typeface="Comic Sans MS" pitchFamily="66" charset="0"/>
            </a:endParaRPr>
          </a:p>
        </p:txBody>
      </p:sp>
      <p:sp>
        <p:nvSpPr>
          <p:cNvPr id="11" name="TextBox 10"/>
          <p:cNvSpPr txBox="1"/>
          <p:nvPr/>
        </p:nvSpPr>
        <p:spPr>
          <a:xfrm>
            <a:off x="5597181" y="2348880"/>
            <a:ext cx="2880320" cy="369332"/>
          </a:xfrm>
          <a:prstGeom prst="rect">
            <a:avLst/>
          </a:prstGeom>
          <a:noFill/>
        </p:spPr>
        <p:txBody>
          <a:bodyPr wrap="square" rtlCol="0">
            <a:spAutoFit/>
          </a:bodyPr>
          <a:lstStyle/>
          <a:p>
            <a:r>
              <a:rPr lang="sr-Latn-RS" dirty="0" smtClean="0">
                <a:latin typeface="Comic Sans MS" pitchFamily="66" charset="0"/>
              </a:rPr>
              <a:t>Uradiću!</a:t>
            </a:r>
            <a:endParaRPr lang="en-US" dirty="0">
              <a:latin typeface="Comic Sans MS" pitchFamily="66" charset="0"/>
            </a:endParaRPr>
          </a:p>
        </p:txBody>
      </p:sp>
      <p:sp>
        <p:nvSpPr>
          <p:cNvPr id="12" name="TextBox 11"/>
          <p:cNvSpPr txBox="1"/>
          <p:nvPr/>
        </p:nvSpPr>
        <p:spPr>
          <a:xfrm>
            <a:off x="5990254" y="1772816"/>
            <a:ext cx="2880320" cy="400110"/>
          </a:xfrm>
          <a:prstGeom prst="rect">
            <a:avLst/>
          </a:prstGeom>
          <a:noFill/>
        </p:spPr>
        <p:txBody>
          <a:bodyPr wrap="square" rtlCol="0">
            <a:spAutoFit/>
          </a:bodyPr>
          <a:lstStyle/>
          <a:p>
            <a:r>
              <a:rPr lang="sr-Latn-RS" sz="2000" b="1" dirty="0" smtClean="0">
                <a:latin typeface="Comic Sans MS" pitchFamily="66" charset="0"/>
              </a:rPr>
              <a:t>Uradio sam!!!</a:t>
            </a:r>
            <a:endParaRPr lang="en-US" sz="2000" b="1" dirty="0">
              <a:latin typeface="Comic Sans MS" pitchFamily="66" charset="0"/>
            </a:endParaRPr>
          </a:p>
        </p:txBody>
      </p:sp>
      <p:sp>
        <p:nvSpPr>
          <p:cNvPr id="2" name="TextBox 1"/>
          <p:cNvSpPr txBox="1"/>
          <p:nvPr/>
        </p:nvSpPr>
        <p:spPr>
          <a:xfrm>
            <a:off x="395536" y="404664"/>
            <a:ext cx="8208912" cy="707886"/>
          </a:xfrm>
          <a:prstGeom prst="rect">
            <a:avLst/>
          </a:prstGeom>
          <a:noFill/>
        </p:spPr>
        <p:txBody>
          <a:bodyPr wrap="square" rtlCol="0">
            <a:spAutoFit/>
          </a:bodyPr>
          <a:lstStyle/>
          <a:p>
            <a:r>
              <a:rPr lang="sr-Latn-RS" sz="2000" dirty="0"/>
              <a:t>Jedinice lokalne samouprave koje su redovni učesnici konkursa, najbolji su primer da se i </a:t>
            </a:r>
            <a:r>
              <a:rPr lang="sr-Latn-RS" sz="2000" b="1" dirty="0"/>
              <a:t>malim koracima može daleko </a:t>
            </a:r>
            <a:r>
              <a:rPr lang="sr-Latn-RS" sz="2000" b="1" dirty="0" smtClean="0"/>
              <a:t>odmaći</a:t>
            </a:r>
            <a:r>
              <a:rPr lang="sr-Latn-RS" sz="2000" dirty="0"/>
              <a:t>:</a:t>
            </a:r>
          </a:p>
        </p:txBody>
      </p:sp>
    </p:spTree>
    <p:extLst>
      <p:ext uri="{BB962C8B-B14F-4D97-AF65-F5344CB8AC3E}">
        <p14:creationId xmlns:p14="http://schemas.microsoft.com/office/powerpoint/2010/main" val="1345138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7772400" cy="4968552"/>
          </a:xfrm>
        </p:spPr>
        <p:txBody>
          <a:bodyPr>
            <a:normAutofit/>
          </a:bodyPr>
          <a:lstStyle/>
          <a:p>
            <a:pPr algn="ctr"/>
            <a:r>
              <a:rPr lang="sr-Latn-RS" sz="1600" dirty="0" smtClean="0"/>
              <a:t/>
            </a:r>
            <a:br>
              <a:rPr lang="sr-Latn-RS" sz="1600" dirty="0" smtClean="0"/>
            </a:br>
            <a:r>
              <a:rPr lang="en-US" dirty="0" err="1" smtClean="0">
                <a:solidFill>
                  <a:schemeClr val="accent4">
                    <a:lumMod val="75000"/>
                  </a:schemeClr>
                </a:solidFill>
              </a:rPr>
              <a:t>Hvala</a:t>
            </a:r>
            <a:r>
              <a:rPr lang="en-US" dirty="0" smtClean="0">
                <a:solidFill>
                  <a:schemeClr val="accent4">
                    <a:lumMod val="75000"/>
                  </a:schemeClr>
                </a:solidFill>
              </a:rPr>
              <a:t> </a:t>
            </a:r>
            <a:r>
              <a:rPr lang="en-US" dirty="0" err="1" smtClean="0">
                <a:solidFill>
                  <a:schemeClr val="accent4">
                    <a:lumMod val="75000"/>
                  </a:schemeClr>
                </a:solidFill>
              </a:rPr>
              <a:t>na</a:t>
            </a:r>
            <a:r>
              <a:rPr lang="en-US" dirty="0" smtClean="0">
                <a:solidFill>
                  <a:schemeClr val="accent4">
                    <a:lumMod val="75000"/>
                  </a:schemeClr>
                </a:solidFill>
              </a:rPr>
              <a:t> Pa</a:t>
            </a:r>
            <a:r>
              <a:rPr lang="sr-Latn-RS" dirty="0" smtClean="0">
                <a:solidFill>
                  <a:schemeClr val="accent4">
                    <a:lumMod val="75000"/>
                  </a:schemeClr>
                </a:solidFill>
              </a:rPr>
              <a:t>ŽNJI!</a:t>
            </a:r>
            <a:r>
              <a:rPr lang="sr-Latn-RS" dirty="0" smtClean="0"/>
              <a:t/>
            </a:r>
            <a:br>
              <a:rPr lang="sr-Latn-RS" dirty="0" smtClean="0"/>
            </a:br>
            <a:r>
              <a:rPr lang="sr-Latn-RS" dirty="0">
                <a:solidFill>
                  <a:srgbClr val="00B050"/>
                </a:solidFill>
              </a:rPr>
              <a:t>Köszönöm a figyelmüket!</a:t>
            </a:r>
            <a:r>
              <a:rPr lang="sr-Latn-RS" dirty="0" smtClean="0">
                <a:solidFill>
                  <a:srgbClr val="00B050"/>
                </a:solidFill>
              </a:rPr>
              <a:t/>
            </a:r>
            <a:br>
              <a:rPr lang="sr-Latn-RS" dirty="0" smtClean="0">
                <a:solidFill>
                  <a:srgbClr val="00B050"/>
                </a:solidFill>
              </a:rPr>
            </a:br>
            <a:r>
              <a:rPr lang="en-US" dirty="0" err="1">
                <a:solidFill>
                  <a:srgbClr val="00B0F0"/>
                </a:solidFill>
              </a:rPr>
              <a:t>Ďakujem</a:t>
            </a:r>
            <a:r>
              <a:rPr lang="en-US" dirty="0">
                <a:solidFill>
                  <a:srgbClr val="00B0F0"/>
                </a:solidFill>
              </a:rPr>
              <a:t> </a:t>
            </a:r>
            <a:r>
              <a:rPr lang="en-US" dirty="0" err="1">
                <a:solidFill>
                  <a:srgbClr val="00B0F0"/>
                </a:solidFill>
              </a:rPr>
              <a:t>za</a:t>
            </a:r>
            <a:r>
              <a:rPr lang="en-US" dirty="0">
                <a:solidFill>
                  <a:srgbClr val="00B0F0"/>
                </a:solidFill>
              </a:rPr>
              <a:t> </a:t>
            </a:r>
            <a:r>
              <a:rPr lang="en-US" dirty="0" err="1">
                <a:solidFill>
                  <a:srgbClr val="00B0F0"/>
                </a:solidFill>
              </a:rPr>
              <a:t>pozornosť</a:t>
            </a:r>
            <a:r>
              <a:rPr lang="en-US" dirty="0" smtClean="0">
                <a:solidFill>
                  <a:srgbClr val="00B0F0"/>
                </a:solidFill>
              </a:rPr>
              <a:t>!</a:t>
            </a:r>
            <a:r>
              <a:rPr lang="sr-Latn-RS" dirty="0" smtClean="0">
                <a:solidFill>
                  <a:srgbClr val="00B0F0"/>
                </a:solidFill>
              </a:rPr>
              <a:t/>
            </a:r>
            <a:br>
              <a:rPr lang="sr-Latn-RS" dirty="0" smtClean="0">
                <a:solidFill>
                  <a:srgbClr val="00B0F0"/>
                </a:solidFill>
              </a:rPr>
            </a:br>
            <a:r>
              <a:rPr lang="sr-Latn-RS" dirty="0" smtClean="0">
                <a:solidFill>
                  <a:schemeClr val="bg1">
                    <a:lumMod val="50000"/>
                  </a:schemeClr>
                </a:solidFill>
              </a:rPr>
              <a:t>Hvala na pozornosti!</a:t>
            </a:r>
            <a:r>
              <a:rPr lang="sr-Latn-RS" dirty="0">
                <a:solidFill>
                  <a:srgbClr val="FF0000"/>
                </a:solidFill>
              </a:rPr>
              <a:t/>
            </a:r>
            <a:br>
              <a:rPr lang="sr-Latn-RS" dirty="0">
                <a:solidFill>
                  <a:srgbClr val="FF0000"/>
                </a:solidFill>
              </a:rPr>
            </a:br>
            <a:r>
              <a:rPr lang="sr-Latn-RS" dirty="0">
                <a:solidFill>
                  <a:srgbClr val="FFC000"/>
                </a:solidFill>
              </a:rPr>
              <a:t>Mulţumim pentru atenţie</a:t>
            </a:r>
            <a:r>
              <a:rPr lang="sr-Latn-RS" dirty="0" smtClean="0">
                <a:solidFill>
                  <a:srgbClr val="FFC000"/>
                </a:solidFill>
              </a:rPr>
              <a:t>!</a:t>
            </a:r>
            <a:br>
              <a:rPr lang="sr-Latn-RS" dirty="0" smtClean="0">
                <a:solidFill>
                  <a:srgbClr val="FFC000"/>
                </a:solidFill>
              </a:rPr>
            </a:br>
            <a:r>
              <a:rPr lang="ru-RU" dirty="0">
                <a:solidFill>
                  <a:srgbClr val="FF0000"/>
                </a:solidFill>
              </a:rPr>
              <a:t>Дзекуєм на уваги!</a:t>
            </a:r>
            <a:r>
              <a:rPr lang="sr-Latn-RS" dirty="0" smtClean="0">
                <a:solidFill>
                  <a:srgbClr val="FF0000"/>
                </a:solidFill>
              </a:rPr>
              <a:t/>
            </a:r>
            <a:br>
              <a:rPr lang="sr-Latn-RS" dirty="0" smtClean="0">
                <a:solidFill>
                  <a:srgbClr val="FF0000"/>
                </a:solidFill>
              </a:rPr>
            </a:br>
            <a:r>
              <a:rPr lang="sr-Latn-RS" dirty="0"/>
              <a:t>Thank you for your attention!</a:t>
            </a:r>
            <a:endParaRPr lang="en-US" sz="2000" dirty="0"/>
          </a:p>
        </p:txBody>
      </p:sp>
    </p:spTree>
    <p:extLst>
      <p:ext uri="{BB962C8B-B14F-4D97-AF65-F5344CB8AC3E}">
        <p14:creationId xmlns:p14="http://schemas.microsoft.com/office/powerpoint/2010/main" val="127605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a:t>Pravni okvir </a:t>
            </a:r>
            <a:r>
              <a:rPr lang="en-US" dirty="0" smtClean="0"/>
              <a:t>u </a:t>
            </a:r>
            <a:r>
              <a:rPr lang="en-US" dirty="0" err="1" smtClean="0"/>
              <a:t>Republici</a:t>
            </a:r>
            <a:r>
              <a:rPr lang="en-US" dirty="0" smtClean="0"/>
              <a:t> </a:t>
            </a:r>
            <a:r>
              <a:rPr lang="en-US" dirty="0" err="1" smtClean="0"/>
              <a:t>Srbiji</a:t>
            </a:r>
            <a:endParaRPr lang="en-US" dirty="0"/>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r>
              <a:rPr lang="sr-Cyrl-CS" i="1" dirty="0"/>
              <a:t>Ustav </a:t>
            </a:r>
            <a:r>
              <a:rPr lang="sr-Cyrl-CS" dirty="0"/>
              <a:t>Republike </a:t>
            </a:r>
            <a:r>
              <a:rPr lang="sr-Cyrl-CS" dirty="0" smtClean="0"/>
              <a:t>Srbije</a:t>
            </a:r>
            <a:r>
              <a:rPr lang="en-US" dirty="0" smtClean="0"/>
              <a:t> </a:t>
            </a:r>
            <a:r>
              <a:rPr lang="sr-Cyrl-CS" dirty="0"/>
              <a:t>(„Službeni glasnik RS“, br. 98/2006) </a:t>
            </a:r>
            <a:r>
              <a:rPr lang="en-US" dirty="0"/>
              <a:t>;</a:t>
            </a:r>
            <a:endParaRPr lang="en-US" dirty="0" smtClean="0">
              <a:solidFill>
                <a:srgbClr val="FF0000"/>
              </a:solidFill>
            </a:endParaRPr>
          </a:p>
          <a:p>
            <a:r>
              <a:rPr lang="sr-Latn-RS" dirty="0"/>
              <a:t>Zakon o službenoj upotrebi jezika i pisama (</a:t>
            </a:r>
            <a:r>
              <a:rPr lang="sr-Cyrl-RS" dirty="0"/>
              <a:t>„</a:t>
            </a:r>
            <a:r>
              <a:rPr lang="sr-Latn-RS" i="1" dirty="0"/>
              <a:t>Službeni glasnik RS</a:t>
            </a:r>
            <a:r>
              <a:rPr lang="sr-Cyrl-RS" dirty="0"/>
              <a:t>“</a:t>
            </a:r>
            <a:r>
              <a:rPr lang="sr-Latn-RS" dirty="0"/>
              <a:t>, br. 45/91, 53/93, 67/93, 48/94, 101/2005 i 30/2010) </a:t>
            </a:r>
            <a:r>
              <a:rPr lang="en-US" dirty="0" smtClean="0"/>
              <a:t>;</a:t>
            </a:r>
          </a:p>
          <a:p>
            <a:r>
              <a:rPr lang="sr-Latn-RS" dirty="0" smtClean="0"/>
              <a:t>Zakon </a:t>
            </a:r>
            <a:r>
              <a:rPr lang="sr-Latn-RS" dirty="0"/>
              <a:t>o zaštiti prava i sloboda nacionalnih manjina (</a:t>
            </a:r>
            <a:r>
              <a:rPr lang="sr-Cyrl-RS" dirty="0"/>
              <a:t>„</a:t>
            </a:r>
            <a:r>
              <a:rPr lang="sr-Latn-RS" i="1" dirty="0"/>
              <a:t>Službeni list SRJ</a:t>
            </a:r>
            <a:r>
              <a:rPr lang="sr-Cyrl-RS" dirty="0"/>
              <a:t>“</a:t>
            </a:r>
            <a:r>
              <a:rPr lang="sr-Latn-RS" dirty="0"/>
              <a:t>, br. 11/2002</a:t>
            </a:r>
            <a:r>
              <a:rPr lang="sr-Cyrl-RS" dirty="0"/>
              <a:t>, „</a:t>
            </a:r>
            <a:r>
              <a:rPr lang="sr-Latn-RS" i="1" dirty="0"/>
              <a:t>Službeni list S</a:t>
            </a:r>
            <a:r>
              <a:rPr lang="sr-Cyrl-RS" i="1" dirty="0"/>
              <a:t>CG</a:t>
            </a:r>
            <a:r>
              <a:rPr lang="sr-Cyrl-RS" dirty="0"/>
              <a:t>“, br. 1/2003 – Ustavna povelja i „</a:t>
            </a:r>
            <a:r>
              <a:rPr lang="sr-Latn-RS" i="1" dirty="0"/>
              <a:t>Službeni </a:t>
            </a:r>
            <a:r>
              <a:rPr lang="sr-Cyrl-RS" i="1" dirty="0"/>
              <a:t>glasnik RS</a:t>
            </a:r>
            <a:r>
              <a:rPr lang="sr-Cyrl-RS" dirty="0"/>
              <a:t>“, br. 72/2009 – dr. zakon i 97/2013 – odluka US</a:t>
            </a:r>
            <a:r>
              <a:rPr lang="sr-Cyrl-RS" dirty="0" smtClean="0"/>
              <a:t>)</a:t>
            </a:r>
            <a:r>
              <a:rPr lang="en-US" dirty="0" smtClean="0"/>
              <a:t>;</a:t>
            </a:r>
            <a:endParaRPr lang="sr-Latn-RS" dirty="0" smtClean="0"/>
          </a:p>
          <a:p>
            <a:r>
              <a:rPr lang="sr-Latn-RS" dirty="0"/>
              <a:t>Zakon o nacionalnim savetima nacionalnih manjina (</a:t>
            </a:r>
            <a:r>
              <a:rPr lang="sr-Cyrl-RS" dirty="0"/>
              <a:t>„</a:t>
            </a:r>
            <a:r>
              <a:rPr lang="sr-Latn-RS" i="1" dirty="0"/>
              <a:t>Službeni glasnik RS</a:t>
            </a:r>
            <a:r>
              <a:rPr lang="sr-Cyrl-RS" dirty="0"/>
              <a:t>“</a:t>
            </a:r>
            <a:r>
              <a:rPr lang="sr-Latn-RS" dirty="0"/>
              <a:t>, br. 72/2009</a:t>
            </a:r>
            <a:r>
              <a:rPr lang="sr-Cyrl-RS" dirty="0"/>
              <a:t>, 20/2014 - odluka US i 55/2014</a:t>
            </a:r>
            <a:r>
              <a:rPr lang="sr-Latn-RS" dirty="0" smtClean="0"/>
              <a:t>)</a:t>
            </a:r>
            <a:r>
              <a:rPr lang="en-US" dirty="0" smtClean="0"/>
              <a:t>.</a:t>
            </a:r>
            <a:endParaRPr lang="sr-Latn-RS" dirty="0" smtClean="0"/>
          </a:p>
        </p:txBody>
      </p:sp>
    </p:spTree>
    <p:extLst>
      <p:ext uri="{BB962C8B-B14F-4D97-AF65-F5344CB8AC3E}">
        <p14:creationId xmlns:p14="http://schemas.microsoft.com/office/powerpoint/2010/main" val="426861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Ure</a:t>
            </a:r>
            <a:r>
              <a:rPr lang="sr-Latn-RS" dirty="0" smtClean="0"/>
              <a:t>đivanje službene upotrebe jezika i pisama u </a:t>
            </a:r>
            <a:r>
              <a:rPr lang="sr-Cyrl-CS" dirty="0" smtClean="0"/>
              <a:t> </a:t>
            </a:r>
            <a:r>
              <a:rPr lang="sr-Latn-RS" dirty="0" smtClean="0"/>
              <a:t>AP</a:t>
            </a:r>
            <a:r>
              <a:rPr lang="sr-Cyrl-CS" dirty="0" smtClean="0"/>
              <a:t> Vojvodin</a:t>
            </a:r>
            <a:r>
              <a:rPr lang="sr-Latn-RS" dirty="0" smtClean="0"/>
              <a:t>i</a:t>
            </a:r>
            <a:endParaRPr lang="en-US" dirty="0"/>
          </a:p>
        </p:txBody>
      </p:sp>
      <p:sp>
        <p:nvSpPr>
          <p:cNvPr id="3" name="Content Placeholder 2"/>
          <p:cNvSpPr>
            <a:spLocks noGrp="1"/>
          </p:cNvSpPr>
          <p:nvPr>
            <p:ph idx="1"/>
          </p:nvPr>
        </p:nvSpPr>
        <p:spPr>
          <a:xfrm>
            <a:off x="457200" y="2204864"/>
            <a:ext cx="8229600" cy="3960439"/>
          </a:xfrm>
        </p:spPr>
        <p:txBody>
          <a:bodyPr>
            <a:normAutofit fontScale="32500" lnSpcReduction="20000"/>
          </a:bodyPr>
          <a:lstStyle/>
          <a:p>
            <a:pPr marL="0" indent="0">
              <a:buNone/>
            </a:pPr>
            <a:r>
              <a:rPr lang="sr-Cyrl-CS" sz="8000" dirty="0"/>
              <a:t>Statut AP Vojvodine („</a:t>
            </a:r>
            <a:r>
              <a:rPr lang="sr-Cyrl-CS" sz="8000" i="1" dirty="0"/>
              <a:t>Službeni list APV“</a:t>
            </a:r>
            <a:r>
              <a:rPr lang="sr-Cyrl-CS" sz="8000" dirty="0"/>
              <a:t>, br. </a:t>
            </a:r>
            <a:r>
              <a:rPr lang="sr-Cyrl-CS" sz="8000" dirty="0" smtClean="0"/>
              <a:t>20/2014)</a:t>
            </a:r>
            <a:endParaRPr lang="sr-Latn-RS" sz="8000" dirty="0" smtClean="0"/>
          </a:p>
          <a:p>
            <a:pPr marL="0" indent="0">
              <a:buNone/>
            </a:pPr>
            <a:endParaRPr lang="sr-Latn-RS" sz="8000" dirty="0" smtClean="0"/>
          </a:p>
          <a:p>
            <a:r>
              <a:rPr lang="sr-Latn-RS" sz="6200" b="1" dirty="0" smtClean="0"/>
              <a:t>Č</a:t>
            </a:r>
            <a:r>
              <a:rPr lang="sr-Cyrl-CS" sz="6200" b="1" dirty="0" smtClean="0"/>
              <a:t>lan </a:t>
            </a:r>
            <a:r>
              <a:rPr lang="sr-Cyrl-CS" sz="6200" b="1" dirty="0"/>
              <a:t>7</a:t>
            </a:r>
            <a:r>
              <a:rPr lang="sr-Cyrl-CS" sz="6200" b="1" dirty="0" smtClean="0"/>
              <a:t>.  </a:t>
            </a:r>
            <a:r>
              <a:rPr lang="sr-Cyrl-CS" sz="6200" dirty="0"/>
              <a:t>nalaže pokrajinskim organima i organizacijama da pomažu očuvanje višejezičnosti, kao i da posebnim merama i aktivnostima pomažu između ostalog i upoznavanje i uvažavanje različitih jezika u AP Vojvodini. </a:t>
            </a:r>
            <a:endParaRPr lang="sr-Latn-RS" sz="6200" dirty="0" smtClean="0"/>
          </a:p>
          <a:p>
            <a:pPr marL="324000">
              <a:spcBef>
                <a:spcPts val="600"/>
              </a:spcBef>
            </a:pPr>
            <a:r>
              <a:rPr lang="sr-Latn-RS" sz="6200" b="1" dirty="0" smtClean="0"/>
              <a:t>Č</a:t>
            </a:r>
            <a:r>
              <a:rPr lang="sr-Cyrl-CS" sz="6200" b="1" dirty="0" smtClean="0"/>
              <a:t>lan </a:t>
            </a:r>
            <a:r>
              <a:rPr lang="sr-Cyrl-CS" sz="6200" b="1" dirty="0"/>
              <a:t>24. stav 1. </a:t>
            </a:r>
            <a:r>
              <a:rPr lang="sr-Cyrl-CS" sz="6200" dirty="0"/>
              <a:t>utvrđuje jezike i pisma koji su u službenoj upotrebi u pokrajinskim organima i organizacijama, i to: </a:t>
            </a:r>
            <a:r>
              <a:rPr lang="sr-Cyrl-CS" sz="6200" b="1" dirty="0"/>
              <a:t>srpski jezik i ćiriličko pismo, mađarski, slovački, hrvatski, rumunski i rusinski jezik </a:t>
            </a:r>
            <a:r>
              <a:rPr lang="sr-Cyrl-CS" sz="6200" dirty="0"/>
              <a:t>i njihova pisma. </a:t>
            </a:r>
            <a:endParaRPr lang="sr-Latn-RS" sz="6200" dirty="0" smtClean="0"/>
          </a:p>
          <a:p>
            <a:r>
              <a:rPr lang="sr-Latn-RS" sz="6200" b="1" dirty="0" smtClean="0"/>
              <a:t>Član 24.</a:t>
            </a:r>
            <a:r>
              <a:rPr lang="sr-Cyrl-CS" sz="6200" b="1" dirty="0" smtClean="0"/>
              <a:t> stav </a:t>
            </a:r>
            <a:r>
              <a:rPr lang="sr-Cyrl-CS" sz="6200" b="1" dirty="0"/>
              <a:t>2. </a:t>
            </a:r>
            <a:r>
              <a:rPr lang="sr-Cyrl-CS" sz="6200" dirty="0" smtClean="0"/>
              <a:t>propisuje </a:t>
            </a:r>
            <a:r>
              <a:rPr lang="sr-Cyrl-CS" sz="6200" dirty="0"/>
              <a:t>da </a:t>
            </a:r>
            <a:r>
              <a:rPr lang="sr-Latn-RS" sz="6200" dirty="0"/>
              <a:t>organi AP Vojvodine </a:t>
            </a:r>
            <a:r>
              <a:rPr lang="sr-Cyrl-RS" sz="6200" dirty="0"/>
              <a:t>u </a:t>
            </a:r>
            <a:r>
              <a:rPr lang="sr-Latn-RS" sz="6200" dirty="0"/>
              <a:t>okviru svojih nadležnosti preduzimaju mere u cilju doslednog ostvarivanja zakonom uređene službene upotrebe jezika i pisama nacionalnih manjina - nacionalnih zajednica</a:t>
            </a:r>
            <a:r>
              <a:rPr lang="sr-Cyrl-RS" sz="6200" dirty="0"/>
              <a:t>.</a:t>
            </a:r>
            <a:endParaRPr lang="sr-Latn-RS" sz="6200" dirty="0"/>
          </a:p>
          <a:p>
            <a:pPr marL="0" indent="0">
              <a:buNone/>
            </a:pPr>
            <a:endParaRPr lang="sr-Latn-RS" dirty="0" smtClean="0"/>
          </a:p>
          <a:p>
            <a:endParaRPr lang="en-US" dirty="0"/>
          </a:p>
        </p:txBody>
      </p:sp>
    </p:spTree>
    <p:extLst>
      <p:ext uri="{BB962C8B-B14F-4D97-AF65-F5344CB8AC3E}">
        <p14:creationId xmlns:p14="http://schemas.microsoft.com/office/powerpoint/2010/main" val="44649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US" dirty="0" err="1" smtClean="0"/>
              <a:t>Propisi</a:t>
            </a:r>
            <a:r>
              <a:rPr lang="en-US" dirty="0" smtClean="0"/>
              <a:t> </a:t>
            </a:r>
            <a:r>
              <a:rPr lang="en-US" dirty="0" err="1" smtClean="0"/>
              <a:t>koji</a:t>
            </a:r>
            <a:r>
              <a:rPr lang="en-US" dirty="0" smtClean="0"/>
              <a:t> </a:t>
            </a:r>
            <a:r>
              <a:rPr lang="sr-Latn-RS" dirty="0" smtClean="0"/>
              <a:t>se dotiču pitanja službene upotrebe jezika i pisama</a:t>
            </a:r>
            <a:endParaRPr lang="en-US" dirty="0"/>
          </a:p>
        </p:txBody>
      </p:sp>
      <p:sp>
        <p:nvSpPr>
          <p:cNvPr id="3" name="Content Placeholder 2"/>
          <p:cNvSpPr>
            <a:spLocks noGrp="1"/>
          </p:cNvSpPr>
          <p:nvPr>
            <p:ph idx="1"/>
          </p:nvPr>
        </p:nvSpPr>
        <p:spPr>
          <a:xfrm>
            <a:off x="457200" y="1556792"/>
            <a:ext cx="8229600" cy="4569371"/>
          </a:xfrm>
        </p:spPr>
        <p:txBody>
          <a:bodyPr>
            <a:normAutofit fontScale="47500" lnSpcReduction="20000"/>
          </a:bodyPr>
          <a:lstStyle/>
          <a:p>
            <a:r>
              <a:rPr lang="sr-Cyrl-CS" dirty="0"/>
              <a:t>Zakon o utvrđivanju nadležnosti Autonomne Pokrajine Vojvodine („</a:t>
            </a:r>
            <a:r>
              <a:rPr lang="sr-Cyrl-CS" i="1" dirty="0"/>
              <a:t>Službeni glasnik RS“</a:t>
            </a:r>
            <a:r>
              <a:rPr lang="sr-Cyrl-CS" dirty="0"/>
              <a:t>, br. 99/2009 i 67/2012 – odluka </a:t>
            </a:r>
            <a:r>
              <a:rPr lang="sr-Cyrl-CS" dirty="0" smtClean="0"/>
              <a:t>US)</a:t>
            </a:r>
            <a:endParaRPr lang="sr-Latn-RS" dirty="0"/>
          </a:p>
          <a:p>
            <a:r>
              <a:rPr lang="sr-Latn-RS" dirty="0" smtClean="0"/>
              <a:t>Zakon </a:t>
            </a:r>
            <a:r>
              <a:rPr lang="sr-Latn-RS" dirty="0"/>
              <a:t>o lokalnoj samoupravi („Službeni glasik RS“, br. 129/07), </a:t>
            </a:r>
            <a:endParaRPr lang="sr-Latn-RS" dirty="0" smtClean="0"/>
          </a:p>
          <a:p>
            <a:r>
              <a:rPr lang="sr-Latn-RS" dirty="0" smtClean="0"/>
              <a:t>Zakon </a:t>
            </a:r>
            <a:r>
              <a:rPr lang="sr-Latn-RS" dirty="0"/>
              <a:t>o matičnim knjigama („Službeni glasnik RS“, br. 20/2009), </a:t>
            </a:r>
            <a:endParaRPr lang="sr-Latn-RS" dirty="0" smtClean="0"/>
          </a:p>
          <a:p>
            <a:r>
              <a:rPr lang="sr-Latn-RS" dirty="0" smtClean="0"/>
              <a:t>Porodični </a:t>
            </a:r>
            <a:r>
              <a:rPr lang="sr-Latn-RS" dirty="0"/>
              <a:t>zakon ("Sl. glasnik RS", br. 18/2005 i 72/2011 - dr. zakon), </a:t>
            </a:r>
            <a:endParaRPr lang="sr-Latn-RS" dirty="0" smtClean="0"/>
          </a:p>
          <a:p>
            <a:r>
              <a:rPr lang="sr-Latn-RS" dirty="0" smtClean="0"/>
              <a:t>Zakon </a:t>
            </a:r>
            <a:r>
              <a:rPr lang="sr-Latn-RS" dirty="0"/>
              <a:t>o ličnoj karti ("Sl. glasnik RS", br. 62/2006 i 36/2011), </a:t>
            </a:r>
            <a:endParaRPr lang="sr-Latn-RS" dirty="0" smtClean="0"/>
          </a:p>
          <a:p>
            <a:r>
              <a:rPr lang="sr-Latn-RS" dirty="0" smtClean="0"/>
              <a:t>Zakon </a:t>
            </a:r>
            <a:r>
              <a:rPr lang="sr-Latn-RS" dirty="0"/>
              <a:t>o putnim ispravama ("Sl. glasnik RS", br. 90/2007, 116/2008, 104/2009, 76/2010 i 62/2014), </a:t>
            </a:r>
            <a:endParaRPr lang="sr-Latn-RS" dirty="0" smtClean="0"/>
          </a:p>
          <a:p>
            <a:r>
              <a:rPr lang="sr-Latn-RS" dirty="0" smtClean="0"/>
              <a:t>Zakon </a:t>
            </a:r>
            <a:r>
              <a:rPr lang="sr-Latn-RS" dirty="0"/>
              <a:t>o opštem upravnom postupku ("Sl. list SRJ", br. 33/97 i </a:t>
            </a:r>
            <a:r>
              <a:rPr lang="sr-Latn-RS" dirty="0" smtClean="0"/>
              <a:t>31/2001, "</a:t>
            </a:r>
            <a:r>
              <a:rPr lang="sr-Latn-RS" dirty="0"/>
              <a:t>Sl. glasnik RS", br. 30/2010</a:t>
            </a:r>
            <a:r>
              <a:rPr lang="sr-Latn-RS" dirty="0" smtClean="0"/>
              <a:t>),</a:t>
            </a:r>
          </a:p>
          <a:p>
            <a:r>
              <a:rPr lang="sr-Latn-RS" dirty="0" smtClean="0"/>
              <a:t> </a:t>
            </a:r>
            <a:r>
              <a:rPr lang="sr-Latn-RS" dirty="0"/>
              <a:t>Zakon o parničnom postupku ("Sl. glasnik RS", br. 72/2011, 49/2013 - odluka US, 74/2013 - odluka US i 55/2014), </a:t>
            </a:r>
            <a:endParaRPr lang="sr-Latn-RS" dirty="0" smtClean="0"/>
          </a:p>
          <a:p>
            <a:r>
              <a:rPr lang="sr-Latn-RS" dirty="0" smtClean="0"/>
              <a:t>Zakon </a:t>
            </a:r>
            <a:r>
              <a:rPr lang="sr-Latn-RS" dirty="0"/>
              <a:t>o vanparničnom postupku ("Sl. glasnik SRS", br. 25/82 i 48/88 i "Sl. glasnik RS", br. 46/95 - dr. zakon, 18/2005 - dr. zakon, 85/2012, 45/2013 - dr. zakon i 55/2014), </a:t>
            </a:r>
            <a:endParaRPr lang="sr-Latn-RS" dirty="0" smtClean="0"/>
          </a:p>
          <a:p>
            <a:r>
              <a:rPr lang="sr-Latn-RS" dirty="0" smtClean="0"/>
              <a:t>Zakonik </a:t>
            </a:r>
            <a:r>
              <a:rPr lang="sr-Latn-RS" dirty="0"/>
              <a:t>o krivičnom postupku ("Sl. glasnik RS", br. 72/2011, 101/2011, 121/2012, 32/2013, 45/2013 i 55/2014), </a:t>
            </a:r>
            <a:endParaRPr lang="sr-Latn-RS" dirty="0" smtClean="0"/>
          </a:p>
          <a:p>
            <a:r>
              <a:rPr lang="sr-Latn-RS" dirty="0" smtClean="0"/>
              <a:t>Zakon </a:t>
            </a:r>
            <a:r>
              <a:rPr lang="sr-Latn-RS" dirty="0"/>
              <a:t>o prekršajima ("Sl. glasnik RS", br. 65/2013), </a:t>
            </a:r>
            <a:endParaRPr lang="sr-Latn-RS" dirty="0" smtClean="0"/>
          </a:p>
          <a:p>
            <a:r>
              <a:rPr lang="sr-Latn-RS" dirty="0" smtClean="0"/>
              <a:t>Zakon </a:t>
            </a:r>
            <a:r>
              <a:rPr lang="sr-Latn-RS" dirty="0"/>
              <a:t>o izboru narodnih poslanika ("Sl. glasnik RS", br. 35/2000, 57/2003 - odluka USRS, 72/2003 - dr. zakon, 75/2003 - ispr. dr. zakona, 18/2004, 101/2005 - dr. zakon, 85/2005 - dr. zakon, 28/2011 - odluka US, 36/2011 i 104/2009 - dr. zakon), </a:t>
            </a:r>
            <a:endParaRPr lang="sr-Latn-RS" dirty="0" smtClean="0"/>
          </a:p>
          <a:p>
            <a:r>
              <a:rPr lang="sr-Latn-RS" dirty="0" smtClean="0"/>
              <a:t>Zakon </a:t>
            </a:r>
            <a:r>
              <a:rPr lang="sr-Latn-RS" dirty="0"/>
              <a:t>o lokalnim izborima ("Sl. glasnik RS", br. 129/2007, 34/2010 - odluka US i 54/2011), Zakon o pečatu državnih i drugih organa („Službeni glasnik RS“, br. 101/07), </a:t>
            </a:r>
            <a:endParaRPr lang="sr-Latn-RS" dirty="0" smtClean="0"/>
          </a:p>
          <a:p>
            <a:r>
              <a:rPr lang="sr-Latn-RS" dirty="0" smtClean="0"/>
              <a:t>Zakon </a:t>
            </a:r>
            <a:r>
              <a:rPr lang="sr-Latn-RS" dirty="0"/>
              <a:t>o ustavnom sudu ("Sl. glasnik RS", br. 109/2007, 99/2011 i 18/2013 - odluka US).</a:t>
            </a:r>
            <a:endParaRPr lang="en-US" dirty="0"/>
          </a:p>
        </p:txBody>
      </p:sp>
    </p:spTree>
    <p:extLst>
      <p:ext uri="{BB962C8B-B14F-4D97-AF65-F5344CB8AC3E}">
        <p14:creationId xmlns:p14="http://schemas.microsoft.com/office/powerpoint/2010/main" val="329759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Šta se podrazumeva pod službenom upotrebom jezika i pisama?</a:t>
            </a:r>
            <a:endParaRPr lang="en-US" dirty="0"/>
          </a:p>
        </p:txBody>
      </p:sp>
      <p:pic>
        <p:nvPicPr>
          <p:cNvPr id="2051" name="Picture 3" descr="C:\Users\djerdji.elek\Desktop\slike\New Picture.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582664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jerdji.elek\Desktop\slike\New Picture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777981"/>
            <a:ext cx="4355397" cy="475705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jerdji.elek\Desktop\slike\www.dejanlucic.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530" y="1340768"/>
            <a:ext cx="3798966" cy="506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0-#ppt_w/2"/>
                                          </p:val>
                                        </p:tav>
                                        <p:tav tm="100000">
                                          <p:val>
                                            <p:strVal val="#ppt_x"/>
                                          </p:val>
                                        </p:tav>
                                      </p:tavLst>
                                    </p:anim>
                                    <p:anim calcmode="lin" valueType="num">
                                      <p:cBhvr additive="base">
                                        <p:cTn id="12"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a:t>Šta se podrazumeva pod službenom upotrebom jezika i pisama?</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sr-Latn-RS" dirty="0"/>
              <a:t>Službena upotreba jezika i </a:t>
            </a:r>
            <a:r>
              <a:rPr lang="sr-Latn-RS" dirty="0" smtClean="0"/>
              <a:t>pisama </a:t>
            </a:r>
            <a:r>
              <a:rPr lang="sr-Latn-RS" dirty="0"/>
              <a:t>manjinskih nacionalnih zajednica predstavlja jedno </a:t>
            </a:r>
            <a:r>
              <a:rPr lang="sr-Latn-RS" b="1" dirty="0"/>
              <a:t>svestrano pravo</a:t>
            </a:r>
            <a:r>
              <a:rPr lang="sr-Latn-RS" dirty="0"/>
              <a:t>, u smislu da se može realizovati na različite </a:t>
            </a:r>
            <a:r>
              <a:rPr lang="sr-Latn-RS" dirty="0" smtClean="0"/>
              <a:t>načine:</a:t>
            </a:r>
          </a:p>
          <a:p>
            <a:pPr marL="0" indent="0">
              <a:buNone/>
            </a:pPr>
            <a:r>
              <a:rPr lang="sr-Latn-RS" dirty="0" smtClean="0"/>
              <a:t> </a:t>
            </a:r>
          </a:p>
          <a:p>
            <a:r>
              <a:rPr lang="sr-Latn-RS" dirty="0" smtClean="0"/>
              <a:t>Pravo stranaka da se </a:t>
            </a:r>
            <a:r>
              <a:rPr lang="sr-Latn-RS" b="1" dirty="0" smtClean="0"/>
              <a:t>obraćaju</a:t>
            </a:r>
            <a:r>
              <a:rPr lang="sr-Latn-RS" dirty="0" smtClean="0"/>
              <a:t> državnim organima </a:t>
            </a:r>
            <a:r>
              <a:rPr lang="sr-Latn-RS" b="1" dirty="0" smtClean="0"/>
              <a:t>na maternjem jeziku</a:t>
            </a:r>
            <a:r>
              <a:rPr lang="sr-Latn-RS" dirty="0" smtClean="0"/>
              <a:t> koji </a:t>
            </a:r>
            <a:r>
              <a:rPr lang="sr-Latn-RS" dirty="0"/>
              <a:t>je </a:t>
            </a:r>
            <a:r>
              <a:rPr lang="sr-Latn-RS" dirty="0" smtClean="0"/>
              <a:t>u službenoj upotrebi; </a:t>
            </a:r>
          </a:p>
          <a:p>
            <a:r>
              <a:rPr lang="sr-Latn-RS" dirty="0" smtClean="0"/>
              <a:t>Pravo </a:t>
            </a:r>
            <a:r>
              <a:rPr lang="sr-Latn-RS" dirty="0"/>
              <a:t>da se </a:t>
            </a:r>
            <a:r>
              <a:rPr lang="sr-Latn-RS" b="1" dirty="0"/>
              <a:t>upravni </a:t>
            </a:r>
            <a:r>
              <a:rPr lang="sr-Latn-RS" b="1" dirty="0" smtClean="0"/>
              <a:t> i sudski postupak, </a:t>
            </a:r>
            <a:r>
              <a:rPr lang="sr-Latn-RS" b="1" dirty="0"/>
              <a:t>komunikacija i izdavanje </a:t>
            </a:r>
            <a:r>
              <a:rPr lang="sr-Latn-RS" b="1" dirty="0" smtClean="0"/>
              <a:t>spisa</a:t>
            </a:r>
            <a:r>
              <a:rPr lang="sr-Latn-RS" dirty="0" smtClean="0"/>
              <a:t> obavlja na jeziku u službenoj upotrebi;</a:t>
            </a:r>
          </a:p>
          <a:p>
            <a:r>
              <a:rPr lang="sr-Latn-RS" dirty="0" smtClean="0"/>
              <a:t>Pravo </a:t>
            </a:r>
            <a:r>
              <a:rPr lang="sr-Latn-RS" b="1" dirty="0" smtClean="0"/>
              <a:t>upisa ličnog imena </a:t>
            </a:r>
            <a:r>
              <a:rPr lang="sr-Latn-RS" dirty="0" smtClean="0"/>
              <a:t>u </a:t>
            </a:r>
            <a:r>
              <a:rPr lang="sr-Latn-RS" dirty="0"/>
              <a:t>matične knjige </a:t>
            </a:r>
            <a:r>
              <a:rPr lang="sr-Latn-RS" dirty="0" smtClean="0"/>
              <a:t>na </a:t>
            </a:r>
            <a:r>
              <a:rPr lang="sr-Latn-RS" dirty="0"/>
              <a:t>maternjem </a:t>
            </a:r>
            <a:r>
              <a:rPr lang="sr-Latn-RS" dirty="0" smtClean="0"/>
              <a:t>jeziku; </a:t>
            </a:r>
          </a:p>
          <a:p>
            <a:r>
              <a:rPr lang="sr-Latn-RS" b="1" dirty="0" smtClean="0"/>
              <a:t>Ispisivanje</a:t>
            </a:r>
            <a:r>
              <a:rPr lang="sr-Latn-RS" dirty="0" smtClean="0"/>
              <a:t> svih obaveštenja </a:t>
            </a:r>
            <a:r>
              <a:rPr lang="sr-Latn-RS" dirty="0"/>
              <a:t>(</a:t>
            </a:r>
            <a:r>
              <a:rPr lang="sr-Latn-RS" b="1" dirty="0" smtClean="0"/>
              <a:t>oglasa, informacija, izveštaja, službenih listova, obrazaca</a:t>
            </a:r>
            <a:r>
              <a:rPr lang="sr-Latn-RS" dirty="0" smtClean="0"/>
              <a:t>), </a:t>
            </a:r>
            <a:r>
              <a:rPr lang="sr-Latn-RS" b="1" dirty="0" smtClean="0"/>
              <a:t>opštih akata </a:t>
            </a:r>
            <a:r>
              <a:rPr lang="sr-Latn-RS" dirty="0" smtClean="0"/>
              <a:t>organa </a:t>
            </a:r>
            <a:r>
              <a:rPr lang="sr-Latn-RS" dirty="0"/>
              <a:t>uprave </a:t>
            </a:r>
            <a:r>
              <a:rPr lang="sr-Latn-RS" dirty="0" smtClean="0"/>
              <a:t>na jezicima </a:t>
            </a:r>
            <a:r>
              <a:rPr lang="sr-Latn-RS" dirty="0"/>
              <a:t>u službenoj upotrebi. </a:t>
            </a:r>
            <a:endParaRPr lang="sr-Latn-RS" dirty="0" smtClean="0"/>
          </a:p>
          <a:p>
            <a:r>
              <a:rPr lang="sr-Latn-RS" dirty="0" smtClean="0"/>
              <a:t>Ispisivanje </a:t>
            </a:r>
            <a:r>
              <a:rPr lang="sr-Latn-RS" b="1" dirty="0" smtClean="0"/>
              <a:t>naziva organa i organizacija</a:t>
            </a:r>
            <a:r>
              <a:rPr lang="sr-Latn-RS" dirty="0" smtClean="0"/>
              <a:t>, tradicionalnih </a:t>
            </a:r>
            <a:r>
              <a:rPr lang="sr-Latn-RS" b="1" dirty="0" smtClean="0"/>
              <a:t>naziva</a:t>
            </a:r>
            <a:r>
              <a:rPr lang="sr-Latn-RS" dirty="0" smtClean="0"/>
              <a:t> </a:t>
            </a:r>
            <a:r>
              <a:rPr lang="sr-Latn-RS" b="1" dirty="0" smtClean="0"/>
              <a:t>naseljenih </a:t>
            </a:r>
            <a:r>
              <a:rPr lang="sr-Latn-RS" b="1" dirty="0"/>
              <a:t>mesta</a:t>
            </a:r>
            <a:r>
              <a:rPr lang="sr-Latn-RS" dirty="0"/>
              <a:t>, </a:t>
            </a:r>
            <a:r>
              <a:rPr lang="sr-Latn-RS" dirty="0" smtClean="0"/>
              <a:t>naziva </a:t>
            </a:r>
            <a:r>
              <a:rPr lang="sr-Latn-RS" b="1" dirty="0" smtClean="0"/>
              <a:t>ulica i trgova </a:t>
            </a:r>
            <a:r>
              <a:rPr lang="sr-Latn-RS" dirty="0" smtClean="0"/>
              <a:t>na jezicima u službenoj upotrebi.</a:t>
            </a:r>
            <a:endParaRPr lang="en-US" dirty="0"/>
          </a:p>
        </p:txBody>
      </p:sp>
    </p:spTree>
    <p:extLst>
      <p:ext uri="{BB962C8B-B14F-4D97-AF65-F5344CB8AC3E}">
        <p14:creationId xmlns:p14="http://schemas.microsoft.com/office/powerpoint/2010/main" val="268205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922114"/>
          </a:xfrm>
        </p:spPr>
        <p:txBody>
          <a:bodyPr>
            <a:normAutofit fontScale="90000"/>
          </a:bodyPr>
          <a:lstStyle/>
          <a:p>
            <a:r>
              <a:rPr lang="sr-Latn-RS" dirty="0" smtClean="0"/>
              <a:t>Jezici u službenoj upotrebi u jedinicama lokalne samouprave/AP Vojvodine</a:t>
            </a:r>
            <a:br>
              <a:rPr lang="sr-Latn-RS" dirty="0" smtClean="0"/>
            </a:br>
            <a:endParaRPr lang="en-US" dirty="0"/>
          </a:p>
        </p:txBody>
      </p:sp>
      <p:sp>
        <p:nvSpPr>
          <p:cNvPr id="3" name="Content Placeholder 2"/>
          <p:cNvSpPr>
            <a:spLocks noGrp="1"/>
          </p:cNvSpPr>
          <p:nvPr>
            <p:ph idx="1"/>
          </p:nvPr>
        </p:nvSpPr>
        <p:spPr>
          <a:xfrm>
            <a:off x="457200" y="2204864"/>
            <a:ext cx="8075240" cy="3921299"/>
          </a:xfrm>
        </p:spPr>
        <p:txBody>
          <a:bodyPr>
            <a:normAutofit fontScale="92500" lnSpcReduction="20000"/>
          </a:bodyPr>
          <a:lstStyle/>
          <a:p>
            <a:pPr marL="0" indent="0" algn="ctr">
              <a:buNone/>
            </a:pPr>
            <a:r>
              <a:rPr lang="sr-Cyrl-CS" dirty="0"/>
              <a:t>Zakon o zaštiti prava i sloboda nacionalnih manjina i </a:t>
            </a:r>
            <a:r>
              <a:rPr lang="sr-Latn-RS" dirty="0" smtClean="0"/>
              <a:t/>
            </a:r>
            <a:br>
              <a:rPr lang="sr-Latn-RS" dirty="0" smtClean="0"/>
            </a:br>
            <a:r>
              <a:rPr lang="sr-Latn-RS" dirty="0" smtClean="0"/>
              <a:t>Zakon </a:t>
            </a:r>
            <a:r>
              <a:rPr lang="sr-Latn-RS" dirty="0"/>
              <a:t>o službenoj upotrebi jezika i </a:t>
            </a:r>
            <a:r>
              <a:rPr lang="sr-Latn-RS" dirty="0" smtClean="0"/>
              <a:t>pisama</a:t>
            </a:r>
            <a:br>
              <a:rPr lang="sr-Latn-RS" dirty="0" smtClean="0"/>
            </a:br>
            <a:r>
              <a:rPr lang="sr-Latn-RS" dirty="0" smtClean="0"/>
              <a:t> </a:t>
            </a:r>
            <a:r>
              <a:rPr lang="sr-Latn-RS" b="1" dirty="0" smtClean="0"/>
              <a:t>OBAVEZU</a:t>
            </a:r>
            <a:r>
              <a:rPr lang="sr-Cyrl-CS" b="1" dirty="0" smtClean="0"/>
              <a:t> </a:t>
            </a:r>
            <a:r>
              <a:rPr lang="sr-Latn-RS" b="1" dirty="0" smtClean="0"/>
              <a:t>UVOĐENJA</a:t>
            </a:r>
            <a:r>
              <a:rPr lang="sr-Cyrl-CS" b="1" dirty="0" smtClean="0"/>
              <a:t> </a:t>
            </a:r>
            <a:r>
              <a:rPr lang="sr-Latn-RS" b="1" dirty="0" smtClean="0"/>
              <a:t>JEZIKA</a:t>
            </a:r>
            <a:r>
              <a:rPr lang="sr-Cyrl-CS" b="1" dirty="0" smtClean="0"/>
              <a:t> </a:t>
            </a:r>
            <a:r>
              <a:rPr lang="sr-Latn-RS" b="1" dirty="0" smtClean="0"/>
              <a:t>NACIONALNE</a:t>
            </a:r>
            <a:r>
              <a:rPr lang="sr-Cyrl-CS" dirty="0" smtClean="0"/>
              <a:t> </a:t>
            </a:r>
            <a:r>
              <a:rPr lang="sr-Latn-RS" b="1" dirty="0" smtClean="0"/>
              <a:t>MANJINE</a:t>
            </a:r>
            <a:br>
              <a:rPr lang="sr-Latn-RS" b="1" dirty="0" smtClean="0"/>
            </a:br>
            <a:r>
              <a:rPr lang="sr-Cyrl-CS" dirty="0" smtClean="0"/>
              <a:t> </a:t>
            </a:r>
            <a:r>
              <a:rPr lang="sr-Cyrl-CS" dirty="0"/>
              <a:t>u službenu upotrebu vezuju </a:t>
            </a:r>
            <a:r>
              <a:rPr lang="sr-Latn-RS" dirty="0" smtClean="0"/>
              <a:t/>
            </a:r>
            <a:br>
              <a:rPr lang="sr-Latn-RS" dirty="0" smtClean="0"/>
            </a:br>
            <a:r>
              <a:rPr lang="sr-Cyrl-CS" dirty="0" smtClean="0"/>
              <a:t>za </a:t>
            </a:r>
            <a:r>
              <a:rPr lang="sr-Cyrl-CS" dirty="0"/>
              <a:t>procentualno učešće </a:t>
            </a:r>
            <a:r>
              <a:rPr lang="sr-Cyrl-CS" b="1" dirty="0" smtClean="0"/>
              <a:t>15%</a:t>
            </a:r>
            <a:r>
              <a:rPr lang="sr-Latn-RS" dirty="0" smtClean="0"/>
              <a:t/>
            </a:r>
            <a:br>
              <a:rPr lang="sr-Latn-RS" dirty="0" smtClean="0"/>
            </a:br>
            <a:r>
              <a:rPr lang="sr-Cyrl-CS" dirty="0" smtClean="0"/>
              <a:t>pripadnika </a:t>
            </a:r>
            <a:r>
              <a:rPr lang="sr-Cyrl-CS" dirty="0"/>
              <a:t>nacionalne manjine </a:t>
            </a:r>
            <a:r>
              <a:rPr lang="sr-Latn-RS" dirty="0" smtClean="0"/>
              <a:t/>
            </a:r>
            <a:br>
              <a:rPr lang="sr-Latn-RS" dirty="0" smtClean="0"/>
            </a:br>
            <a:r>
              <a:rPr lang="sr-Cyrl-CS" dirty="0" smtClean="0"/>
              <a:t>u </a:t>
            </a:r>
            <a:r>
              <a:rPr lang="sr-Cyrl-CS" dirty="0"/>
              <a:t>ukupnom stanovništvu </a:t>
            </a:r>
            <a:r>
              <a:rPr lang="sr-Cyrl-CS" dirty="0" smtClean="0"/>
              <a:t>jedinice</a:t>
            </a:r>
            <a:r>
              <a:rPr lang="sr-Latn-RS" dirty="0" smtClean="0"/>
              <a:t/>
            </a:r>
            <a:br>
              <a:rPr lang="sr-Latn-RS" dirty="0" smtClean="0"/>
            </a:br>
            <a:r>
              <a:rPr lang="sr-Cyrl-CS" dirty="0" smtClean="0"/>
              <a:t> </a:t>
            </a:r>
            <a:r>
              <a:rPr lang="sr-Cyrl-CS" dirty="0"/>
              <a:t>lokalne </a:t>
            </a:r>
            <a:r>
              <a:rPr lang="sr-Cyrl-CS" dirty="0" smtClean="0"/>
              <a:t>samouprave. </a:t>
            </a:r>
            <a:endParaRPr lang="en-US" dirty="0"/>
          </a:p>
        </p:txBody>
      </p:sp>
    </p:spTree>
    <p:extLst>
      <p:ext uri="{BB962C8B-B14F-4D97-AF65-F5344CB8AC3E}">
        <p14:creationId xmlns:p14="http://schemas.microsoft.com/office/powerpoint/2010/main" val="252152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Službena upotreba jezika i pisama u opštinama/gradovima AP Vojvodine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321" y="1600200"/>
            <a:ext cx="6735358" cy="4525963"/>
          </a:xfrm>
        </p:spPr>
      </p:pic>
    </p:spTree>
    <p:extLst>
      <p:ext uri="{BB962C8B-B14F-4D97-AF65-F5344CB8AC3E}">
        <p14:creationId xmlns:p14="http://schemas.microsoft.com/office/powerpoint/2010/main" val="317009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2815</Words>
  <Application>Microsoft Office PowerPoint</Application>
  <PresentationFormat>On-screen Show (4:3)</PresentationFormat>
  <Paragraphs>167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Službena upotreba jezika i pisma na teritoriji AP Vojvodine</vt:lpstr>
      <vt:lpstr>Međunarodni pravni okvir</vt:lpstr>
      <vt:lpstr>Pravni okvir u Republici Srbiji</vt:lpstr>
      <vt:lpstr>Uređivanje službene upotrebe jezika i pisama u  AP Vojvodini</vt:lpstr>
      <vt:lpstr>Propisi koji se dotiču pitanja službene upotrebe jezika i pisama</vt:lpstr>
      <vt:lpstr>Šta se podrazumeva pod službenom upotrebom jezika i pisama?</vt:lpstr>
      <vt:lpstr>Šta se podrazumeva pod službenom upotrebom jezika i pisama?</vt:lpstr>
      <vt:lpstr>Jezici u službenoj upotrebi u jedinicama lokalne samouprave/AP Vojvodine </vt:lpstr>
      <vt:lpstr>Službena upotreba jezika i pisama u opštinama/gradovima AP Vojvodine</vt:lpstr>
      <vt:lpstr>Službena upotreba jezika i pisama po opštinama i gradovima u APV</vt:lpstr>
      <vt:lpstr>Službena upotreba mađarskog jezika u opštinama i gradovima APV</vt:lpstr>
      <vt:lpstr>Službena upotreba slovačkog i rumunskog jezika u opštinama i gradovima APV</vt:lpstr>
      <vt:lpstr>Službena upotreba rusinskog, hrvatskog  i češkog jezika u opštinama i gradovima APV</vt:lpstr>
      <vt:lpstr>Službena upotreba bugarskog, makedonskog  i crnogorskog jezika u opštinama i gradovima APV</vt:lpstr>
      <vt:lpstr>Problemi u primeni službene upotrebe jezika i pisama</vt:lpstr>
      <vt:lpstr>Aktivnosti sekretarijata na planu prevazilaženja problema </vt:lpstr>
      <vt:lpstr>Višejezičnost u radu organa AP Vojvodine</vt:lpstr>
      <vt:lpstr>Unapređenje višejezičnosti na teritoriji APV</vt:lpstr>
      <vt:lpstr>PowerPoint Presentation</vt:lpstr>
      <vt:lpstr>Namena dodeljenih sredstava po Konkursu</vt:lpstr>
      <vt:lpstr>Analiza namene sredstava u periodu 2011-2014. godina</vt:lpstr>
      <vt:lpstr>Raspodela sredstava po nameni</vt:lpstr>
      <vt:lpstr>Struktura podnosilaca zahteva na konkurs u 2014.godine</vt:lpstr>
      <vt:lpstr>Korist od kontinuiranog učešća na Konkursu</vt:lpstr>
      <vt:lpstr>Završne konstatacije</vt:lpstr>
      <vt:lpstr>Završne konstatacije</vt:lpstr>
      <vt:lpstr>PowerPoint Presentation</vt:lpstr>
      <vt:lpstr> Hvala na PaŽNJI! Köszönöm a figyelmüket! Ďakujem za pozornosť! Hvala na pozornosti! Mulţumim pentru atenţie! Дзекуєм на уваги! 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Djerdji Elek</dc:creator>
  <cp:lastModifiedBy>Djerdji Elek</cp:lastModifiedBy>
  <cp:revision>72</cp:revision>
  <cp:lastPrinted>2014-07-31T14:00:22Z</cp:lastPrinted>
  <dcterms:created xsi:type="dcterms:W3CDTF">2014-07-31T08:41:16Z</dcterms:created>
  <dcterms:modified xsi:type="dcterms:W3CDTF">2014-08-04T13:30:47Z</dcterms:modified>
</cp:coreProperties>
</file>